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32"/>
  </p:notesMasterIdLst>
  <p:handoutMasterIdLst>
    <p:handoutMasterId r:id="rId33"/>
  </p:handoutMasterIdLst>
  <p:sldIdLst>
    <p:sldId id="281" r:id="rId6"/>
    <p:sldId id="291" r:id="rId7"/>
    <p:sldId id="296" r:id="rId8"/>
    <p:sldId id="303" r:id="rId9"/>
    <p:sldId id="304" r:id="rId10"/>
    <p:sldId id="305" r:id="rId11"/>
    <p:sldId id="306" r:id="rId12"/>
    <p:sldId id="307" r:id="rId13"/>
    <p:sldId id="308" r:id="rId14"/>
    <p:sldId id="309" r:id="rId15"/>
    <p:sldId id="310" r:id="rId16"/>
    <p:sldId id="311" r:id="rId17"/>
    <p:sldId id="312" r:id="rId18"/>
    <p:sldId id="315" r:id="rId19"/>
    <p:sldId id="301" r:id="rId20"/>
    <p:sldId id="316" r:id="rId21"/>
    <p:sldId id="317" r:id="rId22"/>
    <p:sldId id="318" r:id="rId23"/>
    <p:sldId id="319" r:id="rId24"/>
    <p:sldId id="320" r:id="rId25"/>
    <p:sldId id="321" r:id="rId26"/>
    <p:sldId id="322" r:id="rId27"/>
    <p:sldId id="323" r:id="rId28"/>
    <p:sldId id="324" r:id="rId29"/>
    <p:sldId id="325" r:id="rId30"/>
    <p:sldId id="298" r:id="rId3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411C"/>
    <a:srgbClr val="DE411B"/>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68" autoAdjust="0"/>
  </p:normalViewPr>
  <p:slideViewPr>
    <p:cSldViewPr snapToGrid="0">
      <p:cViewPr varScale="1">
        <p:scale>
          <a:sx n="82" d="100"/>
          <a:sy n="82" d="100"/>
        </p:scale>
        <p:origin x="672" y="67"/>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07/02/2019</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07/02/2019</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dirty="0"/>
          </a:p>
        </p:txBody>
      </p:sp>
    </p:spTree>
    <p:extLst>
      <p:ext uri="{BB962C8B-B14F-4D97-AF65-F5344CB8AC3E}">
        <p14:creationId xmlns:p14="http://schemas.microsoft.com/office/powerpoint/2010/main" val="389091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references on https://www.w3schools.com/xml/xml_xpath.asp</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a:t>
            </a:fld>
            <a:endParaRPr lang="en-GB" dirty="0"/>
          </a:p>
        </p:txBody>
      </p:sp>
    </p:spTree>
    <p:extLst>
      <p:ext uri="{BB962C8B-B14F-4D97-AF65-F5344CB8AC3E}">
        <p14:creationId xmlns:p14="http://schemas.microsoft.com/office/powerpoint/2010/main" val="1798906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792707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Job title</a:t>
            </a:r>
          </a:p>
        </p:txBody>
      </p:sp>
    </p:spTree>
    <p:extLst>
      <p:ext uri="{BB962C8B-B14F-4D97-AF65-F5344CB8AC3E}">
        <p14:creationId xmlns:p14="http://schemas.microsoft.com/office/powerpoint/2010/main" val="41652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Tree>
    <p:extLst>
      <p:ext uri="{BB962C8B-B14F-4D97-AF65-F5344CB8AC3E}">
        <p14:creationId xmlns:p14="http://schemas.microsoft.com/office/powerpoint/2010/main" val="301577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SECTION TITLE</a:t>
            </a:r>
            <a:br>
              <a:rPr lang="en-US" dirty="0"/>
            </a:br>
            <a:r>
              <a:rPr lang="en-US" dirty="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455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290398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871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18" r:id="rId2"/>
    <p:sldLayoutId id="2147483715" r:id="rId3"/>
    <p:sldLayoutId id="2147483716" r:id="rId4"/>
    <p:sldLayoutId id="2147483717" r:id="rId5"/>
    <p:sldLayoutId id="2147483683" r:id="rId6"/>
    <p:sldLayoutId id="2147483719"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686" r:id="rId21"/>
  </p:sldLayoutIdLst>
  <p:hf sldNum="0"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chrome.google.com/webstore/detail/ranorex-selocity/ocgghcnnjekfpbmafindjmijdpopafoe"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w3.org/TR/css3-selectors/" TargetMode="External"/><Relationship Id="rId2" Type="http://schemas.openxmlformats.org/officeDocument/2006/relationships/hyperlink" Target="http://elementalselenium.com/tips/32-xpath-vs-css" TargetMode="External"/><Relationship Id="rId1" Type="http://schemas.openxmlformats.org/officeDocument/2006/relationships/slideLayout" Target="../slideLayouts/slideLayout2.xml"/><Relationship Id="rId6" Type="http://schemas.openxmlformats.org/officeDocument/2006/relationships/hyperlink" Target="http://pragmatictestlabs.com/2018/05/31/mastering-css-for-selenium-test-automation-2/" TargetMode="External"/><Relationship Id="rId5" Type="http://schemas.openxmlformats.org/officeDocument/2006/relationships/hyperlink" Target="https://saucelabs.com/resources/articles/selenium-tips-css-selectors" TargetMode="External"/><Relationship Id="rId4" Type="http://schemas.openxmlformats.org/officeDocument/2006/relationships/hyperlink" Target="https://www.linkedin.com/pulse/quick-reference-xpath-css-locators-selenium-webdriver-saurabh-gupt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https://es.wikipedia.org/wiki/Extensible_Stylesheet_Language_Transformations" TargetMode="External"/><Relationship Id="rId2" Type="http://schemas.openxmlformats.org/officeDocument/2006/relationships/hyperlink" Target="https://en.wikipedia.org/wiki/XML" TargetMode="External"/><Relationship Id="rId1" Type="http://schemas.openxmlformats.org/officeDocument/2006/relationships/slideLayout" Target="../slideLayouts/slideLayout4.xml"/><Relationship Id="rId4" Type="http://schemas.openxmlformats.org/officeDocument/2006/relationships/image" Target="../media/image16.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AR" dirty="0"/>
              <a:t>USE OF XPATH IN </a:t>
            </a:r>
            <a:r>
              <a:rPr lang="en-US" dirty="0">
                <a:solidFill>
                  <a:srgbClr val="DE411B"/>
                </a:solidFill>
              </a:rPr>
              <a:t>AUTOMATION</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err="1"/>
              <a:t>rosario</a:t>
            </a:r>
            <a:r>
              <a:rPr lang="en-US" dirty="0"/>
              <a:t>, DECEMBER 2018</a:t>
            </a:r>
            <a:endParaRPr lang="en-GB" dirty="0"/>
          </a:p>
        </p:txBody>
      </p:sp>
    </p:spTree>
    <p:extLst>
      <p:ext uri="{BB962C8B-B14F-4D97-AF65-F5344CB8AC3E}">
        <p14:creationId xmlns:p14="http://schemas.microsoft.com/office/powerpoint/2010/main" val="141592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BB0-2E50-422C-8D79-9DC79C2F8F11}"/>
              </a:ext>
            </a:extLst>
          </p:cNvPr>
          <p:cNvSpPr>
            <a:spLocks noGrp="1"/>
          </p:cNvSpPr>
          <p:nvPr>
            <p:ph type="title"/>
          </p:nvPr>
        </p:nvSpPr>
        <p:spPr/>
        <p:txBody>
          <a:bodyPr/>
          <a:lstStyle/>
          <a:p>
            <a:r>
              <a:rPr lang="es-AR" dirty="0" err="1"/>
              <a:t>Locating</a:t>
            </a:r>
            <a:r>
              <a:rPr lang="es-AR" dirty="0"/>
              <a:t> </a:t>
            </a:r>
            <a:r>
              <a:rPr lang="es-AR" dirty="0" err="1"/>
              <a:t>elements</a:t>
            </a:r>
            <a:endParaRPr lang="en-US" dirty="0"/>
          </a:p>
        </p:txBody>
      </p:sp>
      <p:sp>
        <p:nvSpPr>
          <p:cNvPr id="3" name="Content Placeholder 2">
            <a:extLst>
              <a:ext uri="{FF2B5EF4-FFF2-40B4-BE49-F238E27FC236}">
                <a16:creationId xmlns:a16="http://schemas.microsoft.com/office/drawing/2014/main" id="{BED70FF2-AA9C-4A15-847E-F5901053944E}"/>
              </a:ext>
            </a:extLst>
          </p:cNvPr>
          <p:cNvSpPr>
            <a:spLocks noGrp="1"/>
          </p:cNvSpPr>
          <p:nvPr>
            <p:ph idx="19"/>
          </p:nvPr>
        </p:nvSpPr>
        <p:spPr>
          <a:xfrm>
            <a:off x="806823" y="1522010"/>
            <a:ext cx="3267235" cy="448637"/>
          </a:xfrm>
        </p:spPr>
        <p:txBody>
          <a:bodyPr/>
          <a:lstStyle/>
          <a:p>
            <a:r>
              <a:rPr lang="es-AR" b="0" dirty="0"/>
              <a:t>with Known Attribute</a:t>
            </a:r>
            <a:endParaRPr lang="en-US" dirty="0"/>
          </a:p>
        </p:txBody>
      </p:sp>
      <p:sp>
        <p:nvSpPr>
          <p:cNvPr id="4" name="Content Placeholder 3">
            <a:extLst>
              <a:ext uri="{FF2B5EF4-FFF2-40B4-BE49-F238E27FC236}">
                <a16:creationId xmlns:a16="http://schemas.microsoft.com/office/drawing/2014/main" id="{C7A9D197-5487-42A8-A611-28A7A8F9CB33}"/>
              </a:ext>
            </a:extLst>
          </p:cNvPr>
          <p:cNvSpPr>
            <a:spLocks noGrp="1"/>
          </p:cNvSpPr>
          <p:nvPr>
            <p:ph idx="21"/>
          </p:nvPr>
        </p:nvSpPr>
        <p:spPr>
          <a:xfrm>
            <a:off x="6993451" y="1752145"/>
            <a:ext cx="3267235" cy="448637"/>
          </a:xfrm>
        </p:spPr>
        <p:txBody>
          <a:bodyPr>
            <a:normAutofit lnSpcReduction="10000"/>
          </a:bodyPr>
          <a:lstStyle/>
          <a:p>
            <a:r>
              <a:rPr lang="en-US" b="0" dirty="0"/>
              <a:t>with known Element and Attributes</a:t>
            </a:r>
            <a:endParaRPr lang="en-US" dirty="0"/>
          </a:p>
        </p:txBody>
      </p:sp>
      <p:sp>
        <p:nvSpPr>
          <p:cNvPr id="6" name="Content Placeholder 5">
            <a:extLst>
              <a:ext uri="{FF2B5EF4-FFF2-40B4-BE49-F238E27FC236}">
                <a16:creationId xmlns:a16="http://schemas.microsoft.com/office/drawing/2014/main" id="{82DBEDCA-0196-46F5-BC34-9BCA17B3C0DF}"/>
              </a:ext>
            </a:extLst>
          </p:cNvPr>
          <p:cNvSpPr>
            <a:spLocks noGrp="1"/>
          </p:cNvSpPr>
          <p:nvPr>
            <p:ph idx="13"/>
          </p:nvPr>
        </p:nvSpPr>
        <p:spPr>
          <a:xfrm>
            <a:off x="806822" y="2111719"/>
            <a:ext cx="3267235" cy="3359894"/>
          </a:xfrm>
        </p:spPr>
        <p:txBody>
          <a:bodyPr/>
          <a:lstStyle/>
          <a:p>
            <a:r>
              <a:rPr lang="en-US" dirty="0"/>
              <a:t>The following syntax can be used for locating elements when at least one of the attribute value is unique and static (not changed).</a:t>
            </a:r>
          </a:p>
          <a:p>
            <a:r>
              <a:rPr lang="en-US" dirty="0"/>
              <a:t>Syntax:</a:t>
            </a:r>
          </a:p>
          <a:p>
            <a:r>
              <a:rPr lang="es-AR" dirty="0"/>
              <a:t>//*[@attributeName=’</a:t>
            </a:r>
            <a:r>
              <a:rPr lang="es-AR" dirty="0" err="1"/>
              <a:t>value</a:t>
            </a:r>
            <a:r>
              <a:rPr lang="es-AR" dirty="0"/>
              <a:t>’]</a:t>
            </a:r>
          </a:p>
          <a:p>
            <a:r>
              <a:rPr lang="en-US" dirty="0"/>
              <a:t>Let’s consider the username field</a:t>
            </a:r>
          </a:p>
          <a:p>
            <a:r>
              <a:rPr lang="es-AR" b="1" dirty="0"/>
              <a:t>Examples:</a:t>
            </a:r>
            <a:endParaRPr lang="es-AR" dirty="0"/>
          </a:p>
          <a:p>
            <a:r>
              <a:rPr lang="es-AR" dirty="0"/>
              <a:t>//*[</a:t>
            </a:r>
            <a:r>
              <a:rPr lang="es-AR" dirty="0">
                <a:solidFill>
                  <a:srgbClr val="00B050"/>
                </a:solidFill>
              </a:rPr>
              <a:t>@id</a:t>
            </a:r>
            <a:r>
              <a:rPr lang="es-AR" dirty="0"/>
              <a:t>=</a:t>
            </a:r>
            <a:r>
              <a:rPr lang="es-AR" dirty="0">
                <a:solidFill>
                  <a:srgbClr val="0070C0"/>
                </a:solidFill>
              </a:rPr>
              <a:t>’txtUsername</a:t>
            </a:r>
            <a:r>
              <a:rPr lang="es-AR" dirty="0"/>
              <a:t>’]</a:t>
            </a:r>
          </a:p>
          <a:p>
            <a:r>
              <a:rPr lang="es-AR" dirty="0"/>
              <a:t>//*[</a:t>
            </a:r>
            <a:r>
              <a:rPr lang="es-AR" dirty="0">
                <a:solidFill>
                  <a:srgbClr val="00B050"/>
                </a:solidFill>
              </a:rPr>
              <a:t>@name</a:t>
            </a:r>
            <a:r>
              <a:rPr lang="es-AR" dirty="0"/>
              <a:t>=</a:t>
            </a:r>
            <a:r>
              <a:rPr lang="es-AR" dirty="0">
                <a:solidFill>
                  <a:srgbClr val="0070C0"/>
                </a:solidFill>
              </a:rPr>
              <a:t>’txtUsername</a:t>
            </a:r>
            <a:r>
              <a:rPr lang="es-AR" dirty="0"/>
              <a:t>’]</a:t>
            </a:r>
          </a:p>
          <a:p>
            <a:r>
              <a:rPr lang="es-AR" b="1" dirty="0">
                <a:solidFill>
                  <a:srgbClr val="DF411C"/>
                </a:solidFill>
              </a:rPr>
              <a:t>//*[@type=’</a:t>
            </a:r>
            <a:r>
              <a:rPr lang="es-AR" b="1" dirty="0" err="1">
                <a:solidFill>
                  <a:srgbClr val="DF411C"/>
                </a:solidFill>
              </a:rPr>
              <a:t>text</a:t>
            </a:r>
            <a:r>
              <a:rPr lang="es-AR" b="1" dirty="0">
                <a:solidFill>
                  <a:srgbClr val="DF411C"/>
                </a:solidFill>
              </a:rPr>
              <a:t>’]</a:t>
            </a:r>
            <a:endParaRPr lang="en-US" dirty="0">
              <a:solidFill>
                <a:srgbClr val="DF411C"/>
              </a:solidFill>
            </a:endParaRPr>
          </a:p>
        </p:txBody>
      </p:sp>
      <p:sp>
        <p:nvSpPr>
          <p:cNvPr id="7" name="Content Placeholder 6">
            <a:extLst>
              <a:ext uri="{FF2B5EF4-FFF2-40B4-BE49-F238E27FC236}">
                <a16:creationId xmlns:a16="http://schemas.microsoft.com/office/drawing/2014/main" id="{1607181E-03FE-4A50-9316-AB2DC8AA1E6C}"/>
              </a:ext>
            </a:extLst>
          </p:cNvPr>
          <p:cNvSpPr>
            <a:spLocks noGrp="1"/>
          </p:cNvSpPr>
          <p:nvPr>
            <p:ph idx="24"/>
          </p:nvPr>
        </p:nvSpPr>
        <p:spPr>
          <a:xfrm>
            <a:off x="6715933" y="2286647"/>
            <a:ext cx="3400851" cy="3345188"/>
          </a:xfrm>
        </p:spPr>
        <p:txBody>
          <a:bodyPr/>
          <a:lstStyle/>
          <a:p>
            <a:r>
              <a:rPr lang="es-AR" dirty="0"/>
              <a:t>//elementName[@attributeName=’</a:t>
            </a:r>
            <a:r>
              <a:rPr lang="es-AR" dirty="0" err="1"/>
              <a:t>value</a:t>
            </a:r>
            <a:r>
              <a:rPr lang="es-AR" dirty="0"/>
              <a:t>’]</a:t>
            </a:r>
          </a:p>
          <a:p>
            <a:endParaRPr lang="es-AR" dirty="0"/>
          </a:p>
          <a:p>
            <a:endParaRPr lang="es-AR" dirty="0"/>
          </a:p>
          <a:p>
            <a:endParaRPr lang="es-AR" dirty="0"/>
          </a:p>
          <a:p>
            <a:endParaRPr lang="es-AR" dirty="0"/>
          </a:p>
          <a:p>
            <a:endParaRPr lang="es-AR" b="1" dirty="0"/>
          </a:p>
          <a:p>
            <a:r>
              <a:rPr lang="es-AR" b="1" dirty="0" err="1"/>
              <a:t>Examples</a:t>
            </a:r>
            <a:r>
              <a:rPr lang="es-AR" dirty="0"/>
              <a:t> :  </a:t>
            </a:r>
          </a:p>
          <a:p>
            <a:r>
              <a:rPr lang="es-AR" dirty="0"/>
              <a:t>//input[</a:t>
            </a:r>
            <a:r>
              <a:rPr lang="es-AR" dirty="0">
                <a:solidFill>
                  <a:srgbClr val="92D050"/>
                </a:solidFill>
              </a:rPr>
              <a:t>@id</a:t>
            </a:r>
            <a:r>
              <a:rPr lang="es-AR" dirty="0"/>
              <a:t>=</a:t>
            </a:r>
            <a:r>
              <a:rPr lang="es-AR" dirty="0">
                <a:solidFill>
                  <a:srgbClr val="0070C0"/>
                </a:solidFill>
              </a:rPr>
              <a:t>’txtUsername</a:t>
            </a:r>
            <a:r>
              <a:rPr lang="es-AR" dirty="0"/>
              <a:t>’]</a:t>
            </a:r>
          </a:p>
          <a:p>
            <a:r>
              <a:rPr lang="es-AR" dirty="0"/>
              <a:t>//input[</a:t>
            </a:r>
            <a:r>
              <a:rPr lang="es-AR" dirty="0">
                <a:solidFill>
                  <a:srgbClr val="92D050"/>
                </a:solidFill>
              </a:rPr>
              <a:t>@name</a:t>
            </a:r>
            <a:r>
              <a:rPr lang="es-AR" dirty="0"/>
              <a:t>=</a:t>
            </a:r>
            <a:r>
              <a:rPr lang="es-AR" dirty="0">
                <a:solidFill>
                  <a:srgbClr val="0070C0"/>
                </a:solidFill>
              </a:rPr>
              <a:t>’txtUsername</a:t>
            </a:r>
            <a:r>
              <a:rPr lang="es-AR" dirty="0"/>
              <a:t>’]</a:t>
            </a:r>
          </a:p>
          <a:p>
            <a:endParaRPr lang="es-AR" dirty="0"/>
          </a:p>
          <a:p>
            <a:endParaRPr lang="es-AR" dirty="0"/>
          </a:p>
          <a:p>
            <a:endParaRPr lang="en-US" dirty="0"/>
          </a:p>
        </p:txBody>
      </p:sp>
      <p:pic>
        <p:nvPicPr>
          <p:cNvPr id="1029" name="Picture 5" descr="http://pragmatictestlabs.com/wp-content/uploads/2016/09/4.png">
            <a:extLst>
              <a:ext uri="{FF2B5EF4-FFF2-40B4-BE49-F238E27FC236}">
                <a16:creationId xmlns:a16="http://schemas.microsoft.com/office/drawing/2014/main" id="{4FA715E4-633E-4CFC-B87E-0B01AD38D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0041" y="2892876"/>
            <a:ext cx="6888960" cy="84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79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BB0-2E50-422C-8D79-9DC79C2F8F11}"/>
              </a:ext>
            </a:extLst>
          </p:cNvPr>
          <p:cNvSpPr>
            <a:spLocks noGrp="1"/>
          </p:cNvSpPr>
          <p:nvPr>
            <p:ph type="title"/>
          </p:nvPr>
        </p:nvSpPr>
        <p:spPr/>
        <p:txBody>
          <a:bodyPr/>
          <a:lstStyle/>
          <a:p>
            <a:r>
              <a:rPr lang="es-AR" dirty="0" err="1"/>
              <a:t>Locating</a:t>
            </a:r>
            <a:r>
              <a:rPr lang="es-AR" dirty="0"/>
              <a:t> </a:t>
            </a:r>
            <a:r>
              <a:rPr lang="es-AR" dirty="0" err="1"/>
              <a:t>elements</a:t>
            </a:r>
            <a:endParaRPr lang="en-US" dirty="0"/>
          </a:p>
        </p:txBody>
      </p:sp>
      <p:sp>
        <p:nvSpPr>
          <p:cNvPr id="4" name="Content Placeholder 3">
            <a:extLst>
              <a:ext uri="{FF2B5EF4-FFF2-40B4-BE49-F238E27FC236}">
                <a16:creationId xmlns:a16="http://schemas.microsoft.com/office/drawing/2014/main" id="{C7A9D197-5487-42A8-A611-28A7A8F9CB33}"/>
              </a:ext>
            </a:extLst>
          </p:cNvPr>
          <p:cNvSpPr>
            <a:spLocks noGrp="1"/>
          </p:cNvSpPr>
          <p:nvPr>
            <p:ph idx="21"/>
          </p:nvPr>
        </p:nvSpPr>
        <p:spPr>
          <a:xfrm>
            <a:off x="964828" y="1468394"/>
            <a:ext cx="3267235" cy="448637"/>
          </a:xfrm>
        </p:spPr>
        <p:txBody>
          <a:bodyPr>
            <a:noAutofit/>
          </a:bodyPr>
          <a:lstStyle/>
          <a:p>
            <a:br>
              <a:rPr lang="en-US" dirty="0"/>
            </a:br>
            <a:endParaRPr lang="en-US" b="0" dirty="0"/>
          </a:p>
          <a:p>
            <a:r>
              <a:rPr lang="en-US" b="0" dirty="0"/>
              <a:t>when part of the visible text is known (partial match)</a:t>
            </a:r>
            <a:endParaRPr lang="en-US" dirty="0"/>
          </a:p>
        </p:txBody>
      </p:sp>
      <p:sp>
        <p:nvSpPr>
          <p:cNvPr id="5" name="Content Placeholder 4">
            <a:extLst>
              <a:ext uri="{FF2B5EF4-FFF2-40B4-BE49-F238E27FC236}">
                <a16:creationId xmlns:a16="http://schemas.microsoft.com/office/drawing/2014/main" id="{3812AFA0-CFF4-4A07-AD59-005E1BBD6CC5}"/>
              </a:ext>
            </a:extLst>
          </p:cNvPr>
          <p:cNvSpPr>
            <a:spLocks noGrp="1"/>
          </p:cNvSpPr>
          <p:nvPr>
            <p:ph idx="23"/>
          </p:nvPr>
        </p:nvSpPr>
        <p:spPr>
          <a:xfrm>
            <a:off x="6526545" y="1468395"/>
            <a:ext cx="3267235" cy="448637"/>
          </a:xfrm>
        </p:spPr>
        <p:txBody>
          <a:bodyPr>
            <a:normAutofit lnSpcReduction="10000"/>
          </a:bodyPr>
          <a:lstStyle/>
          <a:p>
            <a:r>
              <a:rPr lang="es-AR" b="0" dirty="0"/>
              <a:t>with Known Visible Text (exact match)</a:t>
            </a:r>
            <a:endParaRPr lang="en-US" dirty="0"/>
          </a:p>
        </p:txBody>
      </p:sp>
      <p:sp>
        <p:nvSpPr>
          <p:cNvPr id="7" name="Content Placeholder 6">
            <a:extLst>
              <a:ext uri="{FF2B5EF4-FFF2-40B4-BE49-F238E27FC236}">
                <a16:creationId xmlns:a16="http://schemas.microsoft.com/office/drawing/2014/main" id="{1607181E-03FE-4A50-9316-AB2DC8AA1E6C}"/>
              </a:ext>
            </a:extLst>
          </p:cNvPr>
          <p:cNvSpPr>
            <a:spLocks noGrp="1"/>
          </p:cNvSpPr>
          <p:nvPr>
            <p:ph idx="24"/>
          </p:nvPr>
        </p:nvSpPr>
        <p:spPr>
          <a:xfrm>
            <a:off x="964828" y="1976463"/>
            <a:ext cx="3541858" cy="4647426"/>
          </a:xfrm>
        </p:spPr>
        <p:txBody>
          <a:bodyPr/>
          <a:lstStyle/>
          <a:p>
            <a:r>
              <a:rPr lang="es-AR" dirty="0" err="1"/>
              <a:t>Syntaxes</a:t>
            </a:r>
            <a:r>
              <a:rPr lang="es-AR" dirty="0"/>
              <a:t> :</a:t>
            </a:r>
          </a:p>
          <a:p>
            <a:r>
              <a:rPr lang="en-US" dirty="0">
                <a:solidFill>
                  <a:srgbClr val="ADADAD"/>
                </a:solidFill>
                <a:latin typeface="Open Sans"/>
              </a:rPr>
              <a:t>//</a:t>
            </a:r>
            <a:r>
              <a:rPr lang="en-US" dirty="0" err="1">
                <a:solidFill>
                  <a:srgbClr val="993300"/>
                </a:solidFill>
                <a:latin typeface="Open Sans"/>
              </a:rPr>
              <a:t>elementName</a:t>
            </a:r>
            <a:r>
              <a:rPr lang="en-US" dirty="0">
                <a:solidFill>
                  <a:srgbClr val="ADADAD"/>
                </a:solidFill>
                <a:latin typeface="Open Sans"/>
              </a:rPr>
              <a:t>[</a:t>
            </a:r>
            <a:r>
              <a:rPr lang="en-US" dirty="0">
                <a:solidFill>
                  <a:srgbClr val="FF0000"/>
                </a:solidFill>
                <a:latin typeface="Open Sans"/>
              </a:rPr>
              <a:t>contains</a:t>
            </a:r>
            <a:r>
              <a:rPr lang="en-US" dirty="0">
                <a:solidFill>
                  <a:srgbClr val="ADADAD"/>
                </a:solidFill>
                <a:latin typeface="Open Sans"/>
              </a:rPr>
              <a:t>(</a:t>
            </a:r>
            <a:r>
              <a:rPr lang="en-US" dirty="0">
                <a:solidFill>
                  <a:srgbClr val="FF0000"/>
                </a:solidFill>
                <a:latin typeface="Open Sans"/>
              </a:rPr>
              <a:t>text()</a:t>
            </a:r>
            <a:r>
              <a:rPr lang="en-US" dirty="0">
                <a:solidFill>
                  <a:srgbClr val="ADADAD"/>
                </a:solidFill>
                <a:latin typeface="Open Sans"/>
              </a:rPr>
              <a:t>,’</a:t>
            </a:r>
            <a:r>
              <a:rPr lang="en-US" dirty="0">
                <a:solidFill>
                  <a:srgbClr val="FF9900"/>
                </a:solidFill>
                <a:latin typeface="Open Sans"/>
              </a:rPr>
              <a:t>part of the text</a:t>
            </a:r>
            <a:r>
              <a:rPr lang="en-US" dirty="0">
                <a:solidFill>
                  <a:srgbClr val="ADADAD"/>
                </a:solidFill>
                <a:latin typeface="Open Sans"/>
              </a:rPr>
              <a:t>’)]</a:t>
            </a:r>
          </a:p>
          <a:p>
            <a:r>
              <a:rPr lang="en-US" dirty="0">
                <a:solidFill>
                  <a:srgbClr val="ADADAD"/>
                </a:solidFill>
                <a:latin typeface="Open Sans"/>
              </a:rPr>
              <a:t>//</a:t>
            </a:r>
            <a:r>
              <a:rPr lang="en-US" dirty="0" err="1">
                <a:solidFill>
                  <a:srgbClr val="993300"/>
                </a:solidFill>
                <a:latin typeface="Open Sans"/>
              </a:rPr>
              <a:t>elementName</a:t>
            </a:r>
            <a:r>
              <a:rPr lang="en-US" dirty="0">
                <a:solidFill>
                  <a:srgbClr val="ADADAD"/>
                </a:solidFill>
                <a:latin typeface="Open Sans"/>
              </a:rPr>
              <a:t>[</a:t>
            </a:r>
            <a:r>
              <a:rPr lang="en-US" dirty="0">
                <a:solidFill>
                  <a:srgbClr val="FF0000"/>
                </a:solidFill>
                <a:latin typeface="Open Sans"/>
              </a:rPr>
              <a:t>contains</a:t>
            </a:r>
            <a:r>
              <a:rPr lang="en-US" dirty="0">
                <a:solidFill>
                  <a:srgbClr val="ADADAD"/>
                </a:solidFill>
                <a:latin typeface="Open Sans"/>
              </a:rPr>
              <a:t>(.,’</a:t>
            </a:r>
            <a:r>
              <a:rPr lang="en-US" dirty="0">
                <a:solidFill>
                  <a:srgbClr val="FF9900"/>
                </a:solidFill>
                <a:latin typeface="Open Sans"/>
              </a:rPr>
              <a:t>part of the text</a:t>
            </a:r>
            <a:r>
              <a:rPr lang="en-US" dirty="0">
                <a:solidFill>
                  <a:srgbClr val="ADADAD"/>
                </a:solidFill>
                <a:latin typeface="Open Sans"/>
              </a:rPr>
              <a:t>’)]</a:t>
            </a:r>
          </a:p>
          <a:p>
            <a:r>
              <a:rPr lang="en-US" dirty="0">
                <a:solidFill>
                  <a:srgbClr val="ADADAD"/>
                </a:solidFill>
                <a:latin typeface="Open Sans"/>
              </a:rPr>
              <a:t>//*[</a:t>
            </a:r>
            <a:r>
              <a:rPr lang="en-US" dirty="0">
                <a:solidFill>
                  <a:srgbClr val="FF0000"/>
                </a:solidFill>
                <a:latin typeface="Open Sans"/>
              </a:rPr>
              <a:t>contains</a:t>
            </a:r>
            <a:r>
              <a:rPr lang="en-US" dirty="0">
                <a:solidFill>
                  <a:srgbClr val="ADADAD"/>
                </a:solidFill>
                <a:latin typeface="Open Sans"/>
              </a:rPr>
              <a:t>(</a:t>
            </a:r>
            <a:r>
              <a:rPr lang="en-US" dirty="0">
                <a:solidFill>
                  <a:srgbClr val="FF0000"/>
                </a:solidFill>
                <a:latin typeface="Open Sans"/>
              </a:rPr>
              <a:t>text()</a:t>
            </a:r>
            <a:r>
              <a:rPr lang="en-US" dirty="0">
                <a:solidFill>
                  <a:srgbClr val="ADADAD"/>
                </a:solidFill>
                <a:latin typeface="Open Sans"/>
              </a:rPr>
              <a:t>,’</a:t>
            </a:r>
            <a:r>
              <a:rPr lang="en-US" dirty="0">
                <a:solidFill>
                  <a:srgbClr val="FF9900"/>
                </a:solidFill>
                <a:latin typeface="Open Sans"/>
              </a:rPr>
              <a:t>part of the text</a:t>
            </a:r>
            <a:r>
              <a:rPr lang="en-US" dirty="0">
                <a:solidFill>
                  <a:srgbClr val="ADADAD"/>
                </a:solidFill>
                <a:latin typeface="Open Sans"/>
              </a:rPr>
              <a:t>’)]</a:t>
            </a:r>
          </a:p>
          <a:p>
            <a:endParaRPr lang="es-AR" dirty="0"/>
          </a:p>
          <a:p>
            <a:endParaRPr lang="es-AR" dirty="0"/>
          </a:p>
          <a:p>
            <a:r>
              <a:rPr lang="es-AR" b="1" dirty="0" err="1">
                <a:solidFill>
                  <a:schemeClr val="accent5"/>
                </a:solidFill>
                <a:latin typeface="Open Sans"/>
              </a:rPr>
              <a:t>Examples</a:t>
            </a:r>
            <a:r>
              <a:rPr lang="es-AR" b="1" dirty="0">
                <a:solidFill>
                  <a:schemeClr val="accent5"/>
                </a:solidFill>
                <a:latin typeface="Open Sans"/>
              </a:rPr>
              <a:t> :</a:t>
            </a:r>
          </a:p>
          <a:p>
            <a:pPr>
              <a:buFont typeface="+mj-lt"/>
              <a:buAutoNum type="arabicPeriod"/>
            </a:pPr>
            <a:r>
              <a:rPr lang="es-AR" dirty="0">
                <a:solidFill>
                  <a:srgbClr val="888888"/>
                </a:solidFill>
                <a:latin typeface="Open Sans"/>
              </a:rPr>
              <a:t>//a[</a:t>
            </a:r>
            <a:r>
              <a:rPr lang="es-AR" dirty="0" err="1">
                <a:solidFill>
                  <a:srgbClr val="888888"/>
                </a:solidFill>
                <a:latin typeface="Open Sans"/>
              </a:rPr>
              <a:t>contains</a:t>
            </a:r>
            <a:r>
              <a:rPr lang="es-AR" dirty="0">
                <a:solidFill>
                  <a:srgbClr val="888888"/>
                </a:solidFill>
                <a:latin typeface="Open Sans"/>
              </a:rPr>
              <a:t>(</a:t>
            </a:r>
            <a:r>
              <a:rPr lang="es-AR" dirty="0" err="1">
                <a:solidFill>
                  <a:srgbClr val="888888"/>
                </a:solidFill>
                <a:latin typeface="Open Sans"/>
              </a:rPr>
              <a:t>text</a:t>
            </a:r>
            <a:r>
              <a:rPr lang="es-AR" dirty="0">
                <a:solidFill>
                  <a:srgbClr val="888888"/>
                </a:solidFill>
                <a:latin typeface="Open Sans"/>
              </a:rPr>
              <a:t>(),’</a:t>
            </a:r>
            <a:r>
              <a:rPr lang="es-AR" dirty="0" err="1">
                <a:solidFill>
                  <a:srgbClr val="888888"/>
                </a:solidFill>
                <a:latin typeface="Open Sans"/>
              </a:rPr>
              <a:t>Pragmatic</a:t>
            </a:r>
            <a:r>
              <a:rPr lang="es-AR" dirty="0">
                <a:solidFill>
                  <a:srgbClr val="888888"/>
                </a:solidFill>
                <a:latin typeface="Open Sans"/>
              </a:rPr>
              <a:t>’)]</a:t>
            </a:r>
          </a:p>
          <a:p>
            <a:pPr>
              <a:buFont typeface="+mj-lt"/>
              <a:buAutoNum type="arabicPeriod"/>
            </a:pPr>
            <a:r>
              <a:rPr lang="es-AR" dirty="0">
                <a:solidFill>
                  <a:srgbClr val="888888"/>
                </a:solidFill>
                <a:latin typeface="Open Sans"/>
              </a:rPr>
              <a:t>//a[</a:t>
            </a:r>
            <a:r>
              <a:rPr lang="es-AR" dirty="0" err="1">
                <a:solidFill>
                  <a:srgbClr val="888888"/>
                </a:solidFill>
                <a:latin typeface="Open Sans"/>
              </a:rPr>
              <a:t>contains</a:t>
            </a:r>
            <a:r>
              <a:rPr lang="es-AR" dirty="0">
                <a:solidFill>
                  <a:srgbClr val="888888"/>
                </a:solidFill>
                <a:latin typeface="Open Sans"/>
              </a:rPr>
              <a:t>(., ‘Test </a:t>
            </a:r>
            <a:r>
              <a:rPr lang="es-AR" dirty="0" err="1">
                <a:solidFill>
                  <a:srgbClr val="888888"/>
                </a:solidFill>
                <a:latin typeface="Open Sans"/>
              </a:rPr>
              <a:t>Labs</a:t>
            </a:r>
            <a:r>
              <a:rPr lang="es-AR" dirty="0">
                <a:solidFill>
                  <a:srgbClr val="888888"/>
                </a:solidFill>
                <a:latin typeface="Open Sans"/>
              </a:rPr>
              <a:t>‘)]</a:t>
            </a:r>
          </a:p>
          <a:p>
            <a:pPr>
              <a:buFont typeface="+mj-lt"/>
              <a:buAutoNum type="arabicPeriod"/>
            </a:pPr>
            <a:r>
              <a:rPr lang="es-AR" dirty="0">
                <a:solidFill>
                  <a:srgbClr val="888888"/>
                </a:solidFill>
                <a:latin typeface="Open Sans"/>
              </a:rPr>
              <a:t>//*[</a:t>
            </a:r>
            <a:r>
              <a:rPr lang="es-AR" dirty="0" err="1">
                <a:solidFill>
                  <a:srgbClr val="888888"/>
                </a:solidFill>
                <a:latin typeface="Open Sans"/>
              </a:rPr>
              <a:t>contains</a:t>
            </a:r>
            <a:r>
              <a:rPr lang="es-AR" dirty="0">
                <a:solidFill>
                  <a:srgbClr val="888888"/>
                </a:solidFill>
                <a:latin typeface="Open Sans"/>
              </a:rPr>
              <a:t>(</a:t>
            </a:r>
            <a:r>
              <a:rPr lang="es-AR" dirty="0" err="1">
                <a:solidFill>
                  <a:srgbClr val="888888"/>
                </a:solidFill>
                <a:latin typeface="Open Sans"/>
              </a:rPr>
              <a:t>text</a:t>
            </a:r>
            <a:r>
              <a:rPr lang="es-AR" dirty="0">
                <a:solidFill>
                  <a:srgbClr val="888888"/>
                </a:solidFill>
                <a:latin typeface="Open Sans"/>
              </a:rPr>
              <a:t>(), ‘Test </a:t>
            </a:r>
            <a:r>
              <a:rPr lang="es-AR" dirty="0" err="1">
                <a:solidFill>
                  <a:srgbClr val="888888"/>
                </a:solidFill>
                <a:latin typeface="Open Sans"/>
              </a:rPr>
              <a:t>Labs</a:t>
            </a:r>
            <a:r>
              <a:rPr lang="es-AR" dirty="0">
                <a:solidFill>
                  <a:srgbClr val="888888"/>
                </a:solidFill>
                <a:latin typeface="Open Sans"/>
              </a:rPr>
              <a:t>‘)]</a:t>
            </a:r>
          </a:p>
          <a:p>
            <a:endParaRPr lang="es-AR" dirty="0"/>
          </a:p>
          <a:p>
            <a:endParaRPr lang="es-AR" dirty="0"/>
          </a:p>
          <a:p>
            <a:endParaRPr lang="en-US" dirty="0"/>
          </a:p>
        </p:txBody>
      </p:sp>
      <p:sp>
        <p:nvSpPr>
          <p:cNvPr id="8" name="Content Placeholder 7">
            <a:extLst>
              <a:ext uri="{FF2B5EF4-FFF2-40B4-BE49-F238E27FC236}">
                <a16:creationId xmlns:a16="http://schemas.microsoft.com/office/drawing/2014/main" id="{BF772540-E31A-4B3E-ADD2-3233BED59F5A}"/>
              </a:ext>
            </a:extLst>
          </p:cNvPr>
          <p:cNvSpPr>
            <a:spLocks noGrp="1"/>
          </p:cNvSpPr>
          <p:nvPr>
            <p:ph idx="25"/>
          </p:nvPr>
        </p:nvSpPr>
        <p:spPr>
          <a:xfrm>
            <a:off x="6526545" y="1976463"/>
            <a:ext cx="3400851" cy="4355038"/>
          </a:xfrm>
        </p:spPr>
        <p:txBody>
          <a:bodyPr/>
          <a:lstStyle/>
          <a:p>
            <a:r>
              <a:rPr lang="en-US" dirty="0"/>
              <a:t>Following syntax is used for locating elements containing exact text within an element.</a:t>
            </a:r>
          </a:p>
          <a:p>
            <a:r>
              <a:rPr lang="en-US" dirty="0">
                <a:solidFill>
                  <a:srgbClr val="ADADAD"/>
                </a:solidFill>
                <a:latin typeface="Open Sans"/>
              </a:rPr>
              <a:t>//</a:t>
            </a:r>
            <a:r>
              <a:rPr lang="en-US" dirty="0" err="1">
                <a:solidFill>
                  <a:srgbClr val="800080"/>
                </a:solidFill>
                <a:latin typeface="Open Sans"/>
              </a:rPr>
              <a:t>elementName</a:t>
            </a:r>
            <a:r>
              <a:rPr lang="en-US" dirty="0">
                <a:solidFill>
                  <a:srgbClr val="ADADAD"/>
                </a:solidFill>
                <a:latin typeface="Open Sans"/>
              </a:rPr>
              <a:t>[</a:t>
            </a:r>
            <a:r>
              <a:rPr lang="en-US" dirty="0">
                <a:solidFill>
                  <a:srgbClr val="FF0000"/>
                </a:solidFill>
                <a:latin typeface="Open Sans"/>
              </a:rPr>
              <a:t>text()</a:t>
            </a:r>
            <a:r>
              <a:rPr lang="en-US" dirty="0">
                <a:solidFill>
                  <a:srgbClr val="ADADAD"/>
                </a:solidFill>
                <a:latin typeface="Open Sans"/>
              </a:rPr>
              <a:t>=’exact text’] or</a:t>
            </a:r>
          </a:p>
          <a:p>
            <a:r>
              <a:rPr lang="en-US" dirty="0">
                <a:solidFill>
                  <a:srgbClr val="ADADAD"/>
                </a:solidFill>
                <a:latin typeface="Open Sans"/>
              </a:rPr>
              <a:t>/*[</a:t>
            </a:r>
            <a:r>
              <a:rPr lang="en-US" dirty="0">
                <a:solidFill>
                  <a:srgbClr val="FF0000"/>
                </a:solidFill>
                <a:latin typeface="Open Sans"/>
              </a:rPr>
              <a:t>text()</a:t>
            </a:r>
            <a:r>
              <a:rPr lang="en-US" dirty="0">
                <a:solidFill>
                  <a:srgbClr val="ADADAD"/>
                </a:solidFill>
                <a:latin typeface="Open Sans"/>
              </a:rPr>
              <a:t>=’exact text’]</a:t>
            </a:r>
          </a:p>
          <a:p>
            <a:r>
              <a:rPr lang="en-US" dirty="0"/>
              <a:t>Let’s consider locating following element:</a:t>
            </a:r>
          </a:p>
          <a:p>
            <a:endParaRPr lang="en-US" dirty="0"/>
          </a:p>
          <a:p>
            <a:endParaRPr lang="en-US" dirty="0"/>
          </a:p>
          <a:p>
            <a:r>
              <a:rPr lang="en-US" b="1" dirty="0">
                <a:solidFill>
                  <a:schemeClr val="accent5"/>
                </a:solidFill>
                <a:latin typeface="Open Sans"/>
              </a:rPr>
              <a:t>Examples :</a:t>
            </a:r>
          </a:p>
          <a:p>
            <a:pPr>
              <a:buFont typeface="+mj-lt"/>
              <a:buAutoNum type="arabicPeriod"/>
            </a:pPr>
            <a:r>
              <a:rPr lang="en-US" dirty="0">
                <a:solidFill>
                  <a:srgbClr val="888888"/>
                </a:solidFill>
                <a:latin typeface="Open Sans"/>
              </a:rPr>
              <a:t>//</a:t>
            </a:r>
            <a:r>
              <a:rPr lang="en-US" dirty="0">
                <a:solidFill>
                  <a:srgbClr val="800080"/>
                </a:solidFill>
                <a:latin typeface="Open Sans"/>
              </a:rPr>
              <a:t>a</a:t>
            </a:r>
            <a:r>
              <a:rPr lang="en-US" dirty="0">
                <a:solidFill>
                  <a:srgbClr val="888888"/>
                </a:solidFill>
                <a:latin typeface="Open Sans"/>
              </a:rPr>
              <a:t>[</a:t>
            </a:r>
            <a:r>
              <a:rPr lang="en-US" dirty="0">
                <a:solidFill>
                  <a:srgbClr val="FF0000"/>
                </a:solidFill>
                <a:latin typeface="Open Sans"/>
              </a:rPr>
              <a:t>text()</a:t>
            </a:r>
            <a:r>
              <a:rPr lang="en-US" dirty="0">
                <a:solidFill>
                  <a:srgbClr val="888888"/>
                </a:solidFill>
                <a:latin typeface="Open Sans"/>
              </a:rPr>
              <a:t>=’Pragmatic’]</a:t>
            </a:r>
          </a:p>
          <a:p>
            <a:pPr>
              <a:buFont typeface="+mj-lt"/>
              <a:buAutoNum type="arabicPeriod"/>
            </a:pPr>
            <a:r>
              <a:rPr lang="en-US" dirty="0">
                <a:solidFill>
                  <a:srgbClr val="888888"/>
                </a:solidFill>
                <a:latin typeface="Open Sans"/>
              </a:rPr>
              <a:t>//</a:t>
            </a:r>
            <a:r>
              <a:rPr lang="en-US" dirty="0">
                <a:solidFill>
                  <a:srgbClr val="800080"/>
                </a:solidFill>
                <a:latin typeface="Open Sans"/>
              </a:rPr>
              <a:t>*</a:t>
            </a:r>
            <a:r>
              <a:rPr lang="en-US" dirty="0">
                <a:solidFill>
                  <a:srgbClr val="888888"/>
                </a:solidFill>
                <a:latin typeface="Open Sans"/>
              </a:rPr>
              <a:t>[</a:t>
            </a:r>
            <a:r>
              <a:rPr lang="en-US" dirty="0">
                <a:solidFill>
                  <a:srgbClr val="FF0000"/>
                </a:solidFill>
                <a:latin typeface="Open Sans"/>
              </a:rPr>
              <a:t>text()</a:t>
            </a:r>
            <a:r>
              <a:rPr lang="en-US" dirty="0">
                <a:solidFill>
                  <a:srgbClr val="888888"/>
                </a:solidFill>
                <a:latin typeface="Open Sans"/>
              </a:rPr>
              <a:t>=’Pragmatic’]</a:t>
            </a:r>
          </a:p>
          <a:p>
            <a:r>
              <a:rPr lang="en-US" sz="1200" i="1" dirty="0"/>
              <a:t>Locating elements by the visible text is not advisable if you are testing a multilingual application and when same visible text is appearing in more than one location.</a:t>
            </a:r>
          </a:p>
        </p:txBody>
      </p:sp>
      <p:pic>
        <p:nvPicPr>
          <p:cNvPr id="1031" name="Picture 7" descr="http://pragmatictestlabs.com/wp-content/uploads/2016/09/6.png">
            <a:extLst>
              <a:ext uri="{FF2B5EF4-FFF2-40B4-BE49-F238E27FC236}">
                <a16:creationId xmlns:a16="http://schemas.microsoft.com/office/drawing/2014/main" id="{92973D6F-BF38-454A-9452-774FE84E7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329" y="3903032"/>
            <a:ext cx="5444460" cy="6483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pragmatictestlabs.com/wp-content/uploads/2016/09/7-1.png">
            <a:extLst>
              <a:ext uri="{FF2B5EF4-FFF2-40B4-BE49-F238E27FC236}">
                <a16:creationId xmlns:a16="http://schemas.microsoft.com/office/drawing/2014/main" id="{6639B459-50E7-4867-92F0-BC1677094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41" y="4012901"/>
            <a:ext cx="6153150"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538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BB0-2E50-422C-8D79-9DC79C2F8F11}"/>
              </a:ext>
            </a:extLst>
          </p:cNvPr>
          <p:cNvSpPr>
            <a:spLocks noGrp="1"/>
          </p:cNvSpPr>
          <p:nvPr>
            <p:ph type="title"/>
          </p:nvPr>
        </p:nvSpPr>
        <p:spPr/>
        <p:txBody>
          <a:bodyPr/>
          <a:lstStyle/>
          <a:p>
            <a:r>
              <a:rPr lang="es-AR" dirty="0" err="1"/>
              <a:t>Locating</a:t>
            </a:r>
            <a:r>
              <a:rPr lang="es-AR" dirty="0"/>
              <a:t> </a:t>
            </a:r>
            <a:r>
              <a:rPr lang="es-AR" dirty="0" err="1"/>
              <a:t>elements</a:t>
            </a:r>
            <a:endParaRPr lang="en-US" dirty="0"/>
          </a:p>
        </p:txBody>
      </p:sp>
      <p:sp>
        <p:nvSpPr>
          <p:cNvPr id="4" name="Content Placeholder 3">
            <a:extLst>
              <a:ext uri="{FF2B5EF4-FFF2-40B4-BE49-F238E27FC236}">
                <a16:creationId xmlns:a16="http://schemas.microsoft.com/office/drawing/2014/main" id="{C7A9D197-5487-42A8-A611-28A7A8F9CB33}"/>
              </a:ext>
            </a:extLst>
          </p:cNvPr>
          <p:cNvSpPr>
            <a:spLocks noGrp="1"/>
          </p:cNvSpPr>
          <p:nvPr>
            <p:ph idx="21"/>
          </p:nvPr>
        </p:nvSpPr>
        <p:spPr>
          <a:xfrm>
            <a:off x="1015294" y="1271372"/>
            <a:ext cx="3267235" cy="448637"/>
          </a:xfrm>
        </p:spPr>
        <p:txBody>
          <a:bodyPr>
            <a:noAutofit/>
          </a:bodyPr>
          <a:lstStyle/>
          <a:p>
            <a:r>
              <a:rPr lang="es-AR" b="0" dirty="0"/>
              <a:t> with Multiple Attributes</a:t>
            </a:r>
            <a:endParaRPr lang="en-US" dirty="0"/>
          </a:p>
        </p:txBody>
      </p:sp>
      <p:sp>
        <p:nvSpPr>
          <p:cNvPr id="5" name="Content Placeholder 4">
            <a:extLst>
              <a:ext uri="{FF2B5EF4-FFF2-40B4-BE49-F238E27FC236}">
                <a16:creationId xmlns:a16="http://schemas.microsoft.com/office/drawing/2014/main" id="{3812AFA0-CFF4-4A07-AD59-005E1BBD6CC5}"/>
              </a:ext>
            </a:extLst>
          </p:cNvPr>
          <p:cNvSpPr>
            <a:spLocks noGrp="1"/>
          </p:cNvSpPr>
          <p:nvPr>
            <p:ph idx="23"/>
          </p:nvPr>
        </p:nvSpPr>
        <p:spPr>
          <a:xfrm>
            <a:off x="6526545" y="1468395"/>
            <a:ext cx="3267235" cy="448637"/>
          </a:xfrm>
        </p:spPr>
        <p:txBody>
          <a:bodyPr>
            <a:normAutofit lnSpcReduction="10000"/>
          </a:bodyPr>
          <a:lstStyle/>
          <a:p>
            <a:r>
              <a:rPr lang="en-US" b="0" dirty="0"/>
              <a:t>when starting visible text is known</a:t>
            </a:r>
            <a:endParaRPr lang="en-US" dirty="0"/>
          </a:p>
        </p:txBody>
      </p:sp>
      <p:sp>
        <p:nvSpPr>
          <p:cNvPr id="7" name="Content Placeholder 6">
            <a:extLst>
              <a:ext uri="{FF2B5EF4-FFF2-40B4-BE49-F238E27FC236}">
                <a16:creationId xmlns:a16="http://schemas.microsoft.com/office/drawing/2014/main" id="{1607181E-03FE-4A50-9316-AB2DC8AA1E6C}"/>
              </a:ext>
            </a:extLst>
          </p:cNvPr>
          <p:cNvSpPr>
            <a:spLocks noGrp="1"/>
          </p:cNvSpPr>
          <p:nvPr>
            <p:ph idx="24"/>
          </p:nvPr>
        </p:nvSpPr>
        <p:spPr>
          <a:xfrm>
            <a:off x="1092603" y="1692713"/>
            <a:ext cx="4993620" cy="5811847"/>
          </a:xfrm>
        </p:spPr>
        <p:txBody>
          <a:bodyPr/>
          <a:lstStyle/>
          <a:p>
            <a:r>
              <a:rPr lang="en-US" dirty="0"/>
              <a:t>Sometimes it may not be possible to locate an element with a single attribute. In the real world, we have a similar issue. We cannot locate a person by just first name or last name. We will have to use a combination of first name and last name to locate a person without making any confusion. </a:t>
            </a:r>
          </a:p>
          <a:p>
            <a:r>
              <a:rPr lang="en-US" dirty="0"/>
              <a:t>Syntax</a:t>
            </a:r>
          </a:p>
          <a:p>
            <a:r>
              <a:rPr lang="es-AR" dirty="0">
                <a:solidFill>
                  <a:srgbClr val="ADADAD"/>
                </a:solidFill>
                <a:latin typeface="Open Sans"/>
              </a:rPr>
              <a:t>//*[</a:t>
            </a:r>
            <a:r>
              <a:rPr lang="es-AR" dirty="0">
                <a:solidFill>
                  <a:srgbClr val="99CC00"/>
                </a:solidFill>
                <a:latin typeface="Open Sans"/>
              </a:rPr>
              <a:t>attribute1</a:t>
            </a:r>
            <a:r>
              <a:rPr lang="es-AR" dirty="0">
                <a:solidFill>
                  <a:srgbClr val="ADADAD"/>
                </a:solidFill>
                <a:latin typeface="Open Sans"/>
              </a:rPr>
              <a:t>=’</a:t>
            </a:r>
            <a:r>
              <a:rPr lang="es-AR" dirty="0">
                <a:solidFill>
                  <a:srgbClr val="3366FF"/>
                </a:solidFill>
                <a:latin typeface="Open Sans"/>
              </a:rPr>
              <a:t>value1</a:t>
            </a:r>
            <a:r>
              <a:rPr lang="es-AR" dirty="0">
                <a:solidFill>
                  <a:srgbClr val="ADADAD"/>
                </a:solidFill>
                <a:latin typeface="Open Sans"/>
              </a:rPr>
              <a:t>’][</a:t>
            </a:r>
            <a:r>
              <a:rPr lang="es-AR" dirty="0">
                <a:solidFill>
                  <a:srgbClr val="99CC00"/>
                </a:solidFill>
                <a:latin typeface="Open Sans"/>
              </a:rPr>
              <a:t>attribute2</a:t>
            </a:r>
            <a:r>
              <a:rPr lang="es-AR" dirty="0">
                <a:solidFill>
                  <a:srgbClr val="ADADAD"/>
                </a:solidFill>
                <a:latin typeface="Open Sans"/>
              </a:rPr>
              <a:t>=’</a:t>
            </a:r>
            <a:r>
              <a:rPr lang="es-AR" dirty="0">
                <a:solidFill>
                  <a:srgbClr val="3366FF"/>
                </a:solidFill>
                <a:latin typeface="Open Sans"/>
              </a:rPr>
              <a:t>value2</a:t>
            </a:r>
            <a:r>
              <a:rPr lang="es-AR" dirty="0">
                <a:solidFill>
                  <a:srgbClr val="ADADAD"/>
                </a:solidFill>
                <a:latin typeface="Open Sans"/>
              </a:rPr>
              <a:t>’]…[</a:t>
            </a:r>
            <a:r>
              <a:rPr lang="es-AR" dirty="0" err="1">
                <a:solidFill>
                  <a:srgbClr val="99CC00"/>
                </a:solidFill>
                <a:latin typeface="Open Sans"/>
              </a:rPr>
              <a:t>attributeN</a:t>
            </a:r>
            <a:r>
              <a:rPr lang="es-AR" dirty="0">
                <a:solidFill>
                  <a:srgbClr val="ADADAD"/>
                </a:solidFill>
                <a:latin typeface="Open Sans"/>
              </a:rPr>
              <a:t>=’</a:t>
            </a:r>
            <a:r>
              <a:rPr lang="es-AR" dirty="0" err="1">
                <a:solidFill>
                  <a:srgbClr val="3366FF"/>
                </a:solidFill>
                <a:latin typeface="Open Sans"/>
              </a:rPr>
              <a:t>valueN</a:t>
            </a:r>
            <a:r>
              <a:rPr lang="es-AR" dirty="0">
                <a:solidFill>
                  <a:srgbClr val="ADADAD"/>
                </a:solidFill>
                <a:latin typeface="Open Sans"/>
              </a:rPr>
              <a:t>’] </a:t>
            </a:r>
            <a:r>
              <a:rPr lang="es-AR" dirty="0" err="1">
                <a:solidFill>
                  <a:srgbClr val="ADADAD"/>
                </a:solidFill>
                <a:latin typeface="Open Sans"/>
              </a:rPr>
              <a:t>or</a:t>
            </a:r>
            <a:endParaRPr lang="es-AR" dirty="0">
              <a:solidFill>
                <a:srgbClr val="ADADAD"/>
              </a:solidFill>
              <a:latin typeface="Open Sans"/>
            </a:endParaRPr>
          </a:p>
          <a:p>
            <a:r>
              <a:rPr lang="es-AR" dirty="0">
                <a:solidFill>
                  <a:srgbClr val="ADADAD"/>
                </a:solidFill>
                <a:latin typeface="Open Sans"/>
              </a:rPr>
              <a:t>//</a:t>
            </a:r>
            <a:r>
              <a:rPr lang="es-AR" dirty="0" err="1">
                <a:solidFill>
                  <a:srgbClr val="800080"/>
                </a:solidFill>
                <a:latin typeface="Open Sans"/>
              </a:rPr>
              <a:t>elementName</a:t>
            </a:r>
            <a:r>
              <a:rPr lang="es-AR" dirty="0">
                <a:solidFill>
                  <a:srgbClr val="ADADAD"/>
                </a:solidFill>
                <a:latin typeface="Open Sans"/>
              </a:rPr>
              <a:t>[</a:t>
            </a:r>
            <a:r>
              <a:rPr lang="es-AR" dirty="0">
                <a:solidFill>
                  <a:srgbClr val="99CC00"/>
                </a:solidFill>
                <a:latin typeface="Open Sans"/>
              </a:rPr>
              <a:t>attribute1</a:t>
            </a:r>
            <a:r>
              <a:rPr lang="es-AR" dirty="0">
                <a:solidFill>
                  <a:srgbClr val="ADADAD"/>
                </a:solidFill>
                <a:latin typeface="Open Sans"/>
              </a:rPr>
              <a:t>=’</a:t>
            </a:r>
            <a:r>
              <a:rPr lang="es-AR" dirty="0">
                <a:solidFill>
                  <a:srgbClr val="3366FF"/>
                </a:solidFill>
                <a:latin typeface="Open Sans"/>
              </a:rPr>
              <a:t>value1</a:t>
            </a:r>
            <a:r>
              <a:rPr lang="es-AR" dirty="0">
                <a:solidFill>
                  <a:srgbClr val="ADADAD"/>
                </a:solidFill>
                <a:latin typeface="Open Sans"/>
              </a:rPr>
              <a:t>’][</a:t>
            </a:r>
            <a:r>
              <a:rPr lang="es-AR" dirty="0">
                <a:solidFill>
                  <a:srgbClr val="99CC00"/>
                </a:solidFill>
                <a:latin typeface="Open Sans"/>
              </a:rPr>
              <a:t>attribute2</a:t>
            </a:r>
            <a:r>
              <a:rPr lang="es-AR" dirty="0">
                <a:solidFill>
                  <a:srgbClr val="ADADAD"/>
                </a:solidFill>
                <a:latin typeface="Open Sans"/>
              </a:rPr>
              <a:t>=’</a:t>
            </a:r>
            <a:r>
              <a:rPr lang="es-AR" dirty="0">
                <a:solidFill>
                  <a:srgbClr val="3366FF"/>
                </a:solidFill>
                <a:latin typeface="Open Sans"/>
              </a:rPr>
              <a:t>value2</a:t>
            </a:r>
            <a:r>
              <a:rPr lang="es-AR" dirty="0">
                <a:solidFill>
                  <a:srgbClr val="ADADAD"/>
                </a:solidFill>
                <a:latin typeface="Open Sans"/>
              </a:rPr>
              <a:t>’]…[</a:t>
            </a:r>
            <a:r>
              <a:rPr lang="es-AR" dirty="0" err="1">
                <a:solidFill>
                  <a:srgbClr val="99CC00"/>
                </a:solidFill>
                <a:latin typeface="Open Sans"/>
              </a:rPr>
              <a:t>attributeN</a:t>
            </a:r>
            <a:r>
              <a:rPr lang="es-AR" dirty="0">
                <a:solidFill>
                  <a:srgbClr val="ADADAD"/>
                </a:solidFill>
                <a:latin typeface="Open Sans"/>
              </a:rPr>
              <a:t>=’</a:t>
            </a:r>
            <a:r>
              <a:rPr lang="es-AR" dirty="0" err="1">
                <a:solidFill>
                  <a:srgbClr val="3366FF"/>
                </a:solidFill>
                <a:latin typeface="Open Sans"/>
              </a:rPr>
              <a:t>valueN</a:t>
            </a:r>
            <a:r>
              <a:rPr lang="es-AR" dirty="0">
                <a:solidFill>
                  <a:srgbClr val="ADADAD"/>
                </a:solidFill>
                <a:latin typeface="Open Sans"/>
              </a:rPr>
              <a:t>’]</a:t>
            </a:r>
          </a:p>
          <a:p>
            <a:endParaRPr lang="es-AR" dirty="0"/>
          </a:p>
          <a:p>
            <a:endParaRPr lang="es-AR" dirty="0"/>
          </a:p>
          <a:p>
            <a:r>
              <a:rPr lang="es-AR" dirty="0" err="1">
                <a:solidFill>
                  <a:srgbClr val="888888"/>
                </a:solidFill>
                <a:latin typeface="Open Sans"/>
              </a:rPr>
              <a:t>Examples</a:t>
            </a:r>
            <a:r>
              <a:rPr lang="es-AR" dirty="0">
                <a:solidFill>
                  <a:srgbClr val="888888"/>
                </a:solidFill>
                <a:latin typeface="Open Sans"/>
              </a:rPr>
              <a:t> :  </a:t>
            </a:r>
          </a:p>
          <a:p>
            <a:pPr>
              <a:buFont typeface="+mj-lt"/>
              <a:buAutoNum type="arabicPeriod"/>
            </a:pPr>
            <a:r>
              <a:rPr lang="es-AR" dirty="0">
                <a:solidFill>
                  <a:srgbClr val="888888"/>
                </a:solidFill>
                <a:latin typeface="Open Sans"/>
              </a:rPr>
              <a:t>//*[@</a:t>
            </a:r>
            <a:r>
              <a:rPr lang="es-AR" dirty="0">
                <a:solidFill>
                  <a:srgbClr val="99CC00"/>
                </a:solidFill>
                <a:latin typeface="Open Sans"/>
              </a:rPr>
              <a:t>id</a:t>
            </a:r>
            <a:r>
              <a:rPr lang="es-AR" dirty="0">
                <a:solidFill>
                  <a:srgbClr val="888888"/>
                </a:solidFill>
                <a:latin typeface="Open Sans"/>
              </a:rPr>
              <a:t>=’</a:t>
            </a:r>
            <a:r>
              <a:rPr lang="es-AR" dirty="0" err="1">
                <a:solidFill>
                  <a:srgbClr val="3366FF"/>
                </a:solidFill>
                <a:latin typeface="Open Sans"/>
              </a:rPr>
              <a:t>txtUsername</a:t>
            </a:r>
            <a:r>
              <a:rPr lang="es-AR" dirty="0">
                <a:solidFill>
                  <a:srgbClr val="888888"/>
                </a:solidFill>
                <a:latin typeface="Open Sans"/>
              </a:rPr>
              <a:t>’][@</a:t>
            </a:r>
            <a:r>
              <a:rPr lang="es-AR" dirty="0" err="1">
                <a:solidFill>
                  <a:srgbClr val="99CC00"/>
                </a:solidFill>
                <a:latin typeface="Open Sans"/>
              </a:rPr>
              <a:t>name</a:t>
            </a:r>
            <a:r>
              <a:rPr lang="es-AR" dirty="0">
                <a:solidFill>
                  <a:srgbClr val="888888"/>
                </a:solidFill>
                <a:latin typeface="Open Sans"/>
              </a:rPr>
              <a:t>=’</a:t>
            </a:r>
            <a:r>
              <a:rPr lang="es-AR" dirty="0" err="1">
                <a:solidFill>
                  <a:srgbClr val="3366FF"/>
                </a:solidFill>
                <a:latin typeface="Open Sans"/>
              </a:rPr>
              <a:t>txtUsername</a:t>
            </a:r>
            <a:r>
              <a:rPr lang="es-AR" dirty="0">
                <a:solidFill>
                  <a:srgbClr val="888888"/>
                </a:solidFill>
                <a:latin typeface="Open Sans"/>
              </a:rPr>
              <a:t>’]</a:t>
            </a:r>
          </a:p>
          <a:p>
            <a:pPr>
              <a:buFont typeface="+mj-lt"/>
              <a:buAutoNum type="arabicPeriod"/>
            </a:pPr>
            <a:r>
              <a:rPr lang="es-AR" dirty="0">
                <a:solidFill>
                  <a:srgbClr val="888888"/>
                </a:solidFill>
                <a:latin typeface="Open Sans"/>
              </a:rPr>
              <a:t>//</a:t>
            </a:r>
            <a:r>
              <a:rPr lang="es-AR" dirty="0">
                <a:solidFill>
                  <a:srgbClr val="800080"/>
                </a:solidFill>
                <a:latin typeface="Open Sans"/>
              </a:rPr>
              <a:t>input</a:t>
            </a:r>
            <a:r>
              <a:rPr lang="es-AR" dirty="0">
                <a:solidFill>
                  <a:srgbClr val="888888"/>
                </a:solidFill>
                <a:latin typeface="Open Sans"/>
              </a:rPr>
              <a:t>[@</a:t>
            </a:r>
            <a:r>
              <a:rPr lang="es-AR" dirty="0" err="1">
                <a:solidFill>
                  <a:srgbClr val="99CC00"/>
                </a:solidFill>
                <a:latin typeface="Open Sans"/>
              </a:rPr>
              <a:t>class</a:t>
            </a:r>
            <a:r>
              <a:rPr lang="es-AR" dirty="0">
                <a:solidFill>
                  <a:srgbClr val="888888"/>
                </a:solidFill>
                <a:latin typeface="Open Sans"/>
              </a:rPr>
              <a:t>=’</a:t>
            </a:r>
            <a:r>
              <a:rPr lang="es-AR" dirty="0" err="1">
                <a:solidFill>
                  <a:srgbClr val="3366FF"/>
                </a:solidFill>
                <a:latin typeface="Open Sans"/>
              </a:rPr>
              <a:t>button</a:t>
            </a:r>
            <a:r>
              <a:rPr lang="es-AR" dirty="0">
                <a:solidFill>
                  <a:srgbClr val="888888"/>
                </a:solidFill>
                <a:latin typeface="Open Sans"/>
              </a:rPr>
              <a:t>’][@</a:t>
            </a:r>
            <a:r>
              <a:rPr lang="es-AR" dirty="0" err="1">
                <a:solidFill>
                  <a:srgbClr val="99CC00"/>
                </a:solidFill>
                <a:latin typeface="Open Sans"/>
              </a:rPr>
              <a:t>type</a:t>
            </a:r>
            <a:r>
              <a:rPr lang="es-AR" dirty="0">
                <a:solidFill>
                  <a:srgbClr val="888888"/>
                </a:solidFill>
                <a:latin typeface="Open Sans"/>
              </a:rPr>
              <a:t>=’</a:t>
            </a:r>
            <a:r>
              <a:rPr lang="es-AR" dirty="0" err="1">
                <a:solidFill>
                  <a:srgbClr val="3366FF"/>
                </a:solidFill>
                <a:latin typeface="Open Sans"/>
              </a:rPr>
              <a:t>submit</a:t>
            </a:r>
            <a:r>
              <a:rPr lang="es-AR" dirty="0">
                <a:solidFill>
                  <a:srgbClr val="888888"/>
                </a:solidFill>
                <a:latin typeface="Open Sans"/>
              </a:rPr>
              <a:t>’][@</a:t>
            </a:r>
            <a:r>
              <a:rPr lang="es-AR" dirty="0" err="1">
                <a:solidFill>
                  <a:srgbClr val="99CC00"/>
                </a:solidFill>
                <a:latin typeface="Open Sans"/>
              </a:rPr>
              <a:t>value</a:t>
            </a:r>
            <a:r>
              <a:rPr lang="es-AR" dirty="0">
                <a:solidFill>
                  <a:srgbClr val="888888"/>
                </a:solidFill>
                <a:latin typeface="Open Sans"/>
              </a:rPr>
              <a:t>=’</a:t>
            </a:r>
            <a:r>
              <a:rPr lang="es-AR" dirty="0">
                <a:solidFill>
                  <a:srgbClr val="3366FF"/>
                </a:solidFill>
                <a:latin typeface="Open Sans"/>
              </a:rPr>
              <a:t>LOGIN</a:t>
            </a:r>
            <a:r>
              <a:rPr lang="es-AR" dirty="0">
                <a:solidFill>
                  <a:srgbClr val="888888"/>
                </a:solidFill>
                <a:latin typeface="Open Sans"/>
              </a:rPr>
              <a:t>’][@</a:t>
            </a:r>
            <a:r>
              <a:rPr lang="es-AR" dirty="0" err="1">
                <a:solidFill>
                  <a:srgbClr val="99CC00"/>
                </a:solidFill>
                <a:latin typeface="Open Sans"/>
              </a:rPr>
              <a:t>name</a:t>
            </a:r>
            <a:r>
              <a:rPr lang="es-AR" dirty="0">
                <a:solidFill>
                  <a:srgbClr val="888888"/>
                </a:solidFill>
                <a:latin typeface="Open Sans"/>
              </a:rPr>
              <a:t>=’</a:t>
            </a:r>
            <a:r>
              <a:rPr lang="es-AR" dirty="0" err="1">
                <a:solidFill>
                  <a:srgbClr val="3366FF"/>
                </a:solidFill>
                <a:latin typeface="Open Sans"/>
              </a:rPr>
              <a:t>Submit</a:t>
            </a:r>
            <a:r>
              <a:rPr lang="es-AR" dirty="0">
                <a:solidFill>
                  <a:srgbClr val="888888"/>
                </a:solidFill>
                <a:latin typeface="Open Sans"/>
              </a:rPr>
              <a:t>’]</a:t>
            </a:r>
          </a:p>
          <a:p>
            <a:endParaRPr lang="es-AR" dirty="0"/>
          </a:p>
          <a:p>
            <a:endParaRPr lang="es-AR" dirty="0"/>
          </a:p>
          <a:p>
            <a:endParaRPr lang="en-US" dirty="0"/>
          </a:p>
        </p:txBody>
      </p:sp>
      <p:sp>
        <p:nvSpPr>
          <p:cNvPr id="8" name="Content Placeholder 7">
            <a:extLst>
              <a:ext uri="{FF2B5EF4-FFF2-40B4-BE49-F238E27FC236}">
                <a16:creationId xmlns:a16="http://schemas.microsoft.com/office/drawing/2014/main" id="{BF772540-E31A-4B3E-ADD2-3233BED59F5A}"/>
              </a:ext>
            </a:extLst>
          </p:cNvPr>
          <p:cNvSpPr>
            <a:spLocks noGrp="1"/>
          </p:cNvSpPr>
          <p:nvPr>
            <p:ph idx="25"/>
          </p:nvPr>
        </p:nvSpPr>
        <p:spPr>
          <a:xfrm>
            <a:off x="6526545" y="1976463"/>
            <a:ext cx="4516265" cy="3960058"/>
          </a:xfrm>
        </p:spPr>
        <p:txBody>
          <a:bodyPr/>
          <a:lstStyle/>
          <a:p>
            <a:r>
              <a:rPr lang="en-US" dirty="0"/>
              <a:t>The following could be used when starting text of the innerHTML is static.</a:t>
            </a:r>
          </a:p>
          <a:p>
            <a:r>
              <a:rPr lang="en-US" dirty="0"/>
              <a:t>Syntax:</a:t>
            </a:r>
          </a:p>
          <a:p>
            <a:r>
              <a:rPr lang="en-US" dirty="0">
                <a:solidFill>
                  <a:srgbClr val="ADADAD"/>
                </a:solidFill>
                <a:latin typeface="Open Sans"/>
              </a:rPr>
              <a:t>//</a:t>
            </a:r>
            <a:r>
              <a:rPr lang="en-US" dirty="0" err="1">
                <a:solidFill>
                  <a:srgbClr val="800080"/>
                </a:solidFill>
                <a:latin typeface="Open Sans"/>
              </a:rPr>
              <a:t>elementName</a:t>
            </a:r>
            <a:r>
              <a:rPr lang="en-US" dirty="0">
                <a:solidFill>
                  <a:srgbClr val="ADADAD"/>
                </a:solidFill>
                <a:latin typeface="Open Sans"/>
              </a:rPr>
              <a:t>[</a:t>
            </a:r>
            <a:r>
              <a:rPr lang="en-US" dirty="0">
                <a:solidFill>
                  <a:srgbClr val="FF0000"/>
                </a:solidFill>
                <a:latin typeface="Open Sans"/>
              </a:rPr>
              <a:t>starts-with</a:t>
            </a:r>
            <a:r>
              <a:rPr lang="en-US" dirty="0">
                <a:solidFill>
                  <a:srgbClr val="ADADAD"/>
                </a:solidFill>
                <a:latin typeface="Open Sans"/>
              </a:rPr>
              <a:t>(</a:t>
            </a:r>
            <a:r>
              <a:rPr lang="en-US" dirty="0">
                <a:solidFill>
                  <a:srgbClr val="FF0000"/>
                </a:solidFill>
                <a:latin typeface="Open Sans"/>
              </a:rPr>
              <a:t>text()</a:t>
            </a:r>
            <a:r>
              <a:rPr lang="en-US" dirty="0">
                <a:solidFill>
                  <a:srgbClr val="ADADAD"/>
                </a:solidFill>
                <a:latin typeface="Open Sans"/>
              </a:rPr>
              <a:t>,’starting text’)]  or</a:t>
            </a:r>
          </a:p>
          <a:p>
            <a:r>
              <a:rPr lang="en-US" dirty="0">
                <a:solidFill>
                  <a:srgbClr val="ADADAD"/>
                </a:solidFill>
                <a:latin typeface="Open Sans"/>
              </a:rPr>
              <a:t>//*[starts-with(text(),’starting text’)]</a:t>
            </a:r>
          </a:p>
          <a:p>
            <a:r>
              <a:rPr lang="en-US" dirty="0"/>
              <a:t>Let’s consider locating following element:</a:t>
            </a:r>
          </a:p>
          <a:p>
            <a:endParaRPr lang="en-US" dirty="0"/>
          </a:p>
          <a:p>
            <a:endParaRPr lang="en-US" dirty="0"/>
          </a:p>
          <a:p>
            <a:endParaRPr lang="en-US" dirty="0">
              <a:solidFill>
                <a:srgbClr val="888888"/>
              </a:solidFill>
              <a:latin typeface="Open Sans"/>
            </a:endParaRPr>
          </a:p>
          <a:p>
            <a:r>
              <a:rPr lang="en-US" dirty="0">
                <a:solidFill>
                  <a:srgbClr val="888888"/>
                </a:solidFill>
                <a:latin typeface="Open Sans"/>
              </a:rPr>
              <a:t>Examples:</a:t>
            </a:r>
          </a:p>
          <a:p>
            <a:pPr>
              <a:buFont typeface="+mj-lt"/>
              <a:buAutoNum type="arabicPeriod"/>
            </a:pPr>
            <a:r>
              <a:rPr lang="en-US" dirty="0">
                <a:solidFill>
                  <a:srgbClr val="888888"/>
                </a:solidFill>
                <a:latin typeface="Open Sans"/>
              </a:rPr>
              <a:t>//</a:t>
            </a:r>
            <a:r>
              <a:rPr lang="en-US" dirty="0">
                <a:solidFill>
                  <a:srgbClr val="800080"/>
                </a:solidFill>
                <a:latin typeface="Open Sans"/>
              </a:rPr>
              <a:t>a</a:t>
            </a:r>
            <a:r>
              <a:rPr lang="en-US" dirty="0">
                <a:solidFill>
                  <a:srgbClr val="888888"/>
                </a:solidFill>
                <a:latin typeface="Open Sans"/>
              </a:rPr>
              <a:t>[</a:t>
            </a:r>
            <a:r>
              <a:rPr lang="en-US" dirty="0">
                <a:solidFill>
                  <a:srgbClr val="FF0000"/>
                </a:solidFill>
                <a:latin typeface="Open Sans"/>
              </a:rPr>
              <a:t>starts-with</a:t>
            </a:r>
            <a:r>
              <a:rPr lang="en-US" dirty="0">
                <a:solidFill>
                  <a:srgbClr val="888888"/>
                </a:solidFill>
                <a:latin typeface="Open Sans"/>
              </a:rPr>
              <a:t>(</a:t>
            </a:r>
            <a:r>
              <a:rPr lang="en-US" dirty="0">
                <a:solidFill>
                  <a:srgbClr val="FF0000"/>
                </a:solidFill>
                <a:latin typeface="Open Sans"/>
              </a:rPr>
              <a:t>text()</a:t>
            </a:r>
            <a:r>
              <a:rPr lang="en-US" dirty="0">
                <a:solidFill>
                  <a:srgbClr val="888888"/>
                </a:solidFill>
                <a:latin typeface="Open Sans"/>
              </a:rPr>
              <a:t>,’Pragmatic’)] or</a:t>
            </a:r>
          </a:p>
          <a:p>
            <a:pPr>
              <a:buFont typeface="+mj-lt"/>
              <a:buAutoNum type="arabicPeriod"/>
            </a:pPr>
            <a:r>
              <a:rPr lang="en-US" dirty="0">
                <a:solidFill>
                  <a:srgbClr val="888888"/>
                </a:solidFill>
                <a:latin typeface="Open Sans"/>
              </a:rPr>
              <a:t>//*[</a:t>
            </a:r>
            <a:r>
              <a:rPr lang="en-US" dirty="0">
                <a:solidFill>
                  <a:srgbClr val="FF0000"/>
                </a:solidFill>
                <a:latin typeface="Open Sans"/>
              </a:rPr>
              <a:t>starts-with</a:t>
            </a:r>
            <a:r>
              <a:rPr lang="en-US" dirty="0">
                <a:solidFill>
                  <a:srgbClr val="888888"/>
                </a:solidFill>
                <a:latin typeface="Open Sans"/>
              </a:rPr>
              <a:t>(</a:t>
            </a:r>
            <a:r>
              <a:rPr lang="en-US" dirty="0">
                <a:solidFill>
                  <a:srgbClr val="FF0000"/>
                </a:solidFill>
                <a:latin typeface="Open Sans"/>
              </a:rPr>
              <a:t>text()</a:t>
            </a:r>
            <a:r>
              <a:rPr lang="en-US" dirty="0">
                <a:solidFill>
                  <a:srgbClr val="888888"/>
                </a:solidFill>
                <a:latin typeface="Open Sans"/>
              </a:rPr>
              <a:t>,’Pragmatic’)]</a:t>
            </a:r>
          </a:p>
        </p:txBody>
      </p:sp>
      <p:pic>
        <p:nvPicPr>
          <p:cNvPr id="3074" name="Picture 2" descr="http://pragmatictestlabs.com/wp-content/uploads/2016/09/8-1.png">
            <a:extLst>
              <a:ext uri="{FF2B5EF4-FFF2-40B4-BE49-F238E27FC236}">
                <a16:creationId xmlns:a16="http://schemas.microsoft.com/office/drawing/2014/main" id="{A3A82793-EA14-452C-9F92-549128A9A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91" y="4425570"/>
            <a:ext cx="4648200" cy="5810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pragmatictestlabs.com/wp-content/uploads/2016/09/9.png">
            <a:extLst>
              <a:ext uri="{FF2B5EF4-FFF2-40B4-BE49-F238E27FC236}">
                <a16:creationId xmlns:a16="http://schemas.microsoft.com/office/drawing/2014/main" id="{077DD9C4-1E20-40E6-B4F9-08B858ED7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915" y="4170011"/>
            <a:ext cx="6153150"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206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BB0-2E50-422C-8D79-9DC79C2F8F11}"/>
              </a:ext>
            </a:extLst>
          </p:cNvPr>
          <p:cNvSpPr>
            <a:spLocks noGrp="1"/>
          </p:cNvSpPr>
          <p:nvPr>
            <p:ph type="title"/>
          </p:nvPr>
        </p:nvSpPr>
        <p:spPr/>
        <p:txBody>
          <a:bodyPr/>
          <a:lstStyle/>
          <a:p>
            <a:r>
              <a:rPr lang="es-AR" dirty="0" err="1"/>
              <a:t>Locating</a:t>
            </a:r>
            <a:r>
              <a:rPr lang="es-AR" dirty="0"/>
              <a:t> </a:t>
            </a:r>
            <a:r>
              <a:rPr lang="es-AR" dirty="0" err="1"/>
              <a:t>elements</a:t>
            </a:r>
            <a:endParaRPr lang="en-US" dirty="0"/>
          </a:p>
        </p:txBody>
      </p:sp>
      <p:sp>
        <p:nvSpPr>
          <p:cNvPr id="4" name="Content Placeholder 3">
            <a:extLst>
              <a:ext uri="{FF2B5EF4-FFF2-40B4-BE49-F238E27FC236}">
                <a16:creationId xmlns:a16="http://schemas.microsoft.com/office/drawing/2014/main" id="{C7A9D197-5487-42A8-A611-28A7A8F9CB33}"/>
              </a:ext>
            </a:extLst>
          </p:cNvPr>
          <p:cNvSpPr>
            <a:spLocks noGrp="1"/>
          </p:cNvSpPr>
          <p:nvPr>
            <p:ph idx="21"/>
          </p:nvPr>
        </p:nvSpPr>
        <p:spPr>
          <a:xfrm>
            <a:off x="1015294" y="1271372"/>
            <a:ext cx="3267235" cy="448637"/>
          </a:xfrm>
        </p:spPr>
        <p:txBody>
          <a:bodyPr>
            <a:noAutofit/>
          </a:bodyPr>
          <a:lstStyle/>
          <a:p>
            <a:r>
              <a:rPr lang="es-AR" b="0" dirty="0"/>
              <a:t>with Dynamic Attribute values</a:t>
            </a:r>
            <a:endParaRPr lang="en-US" dirty="0"/>
          </a:p>
        </p:txBody>
      </p:sp>
      <p:sp>
        <p:nvSpPr>
          <p:cNvPr id="7" name="Content Placeholder 6">
            <a:extLst>
              <a:ext uri="{FF2B5EF4-FFF2-40B4-BE49-F238E27FC236}">
                <a16:creationId xmlns:a16="http://schemas.microsoft.com/office/drawing/2014/main" id="{1607181E-03FE-4A50-9316-AB2DC8AA1E6C}"/>
              </a:ext>
            </a:extLst>
          </p:cNvPr>
          <p:cNvSpPr>
            <a:spLocks noGrp="1"/>
          </p:cNvSpPr>
          <p:nvPr>
            <p:ph idx="24"/>
          </p:nvPr>
        </p:nvSpPr>
        <p:spPr>
          <a:xfrm>
            <a:off x="1092603" y="1692713"/>
            <a:ext cx="6816870" cy="5550237"/>
          </a:xfrm>
        </p:spPr>
        <p:txBody>
          <a:bodyPr/>
          <a:lstStyle/>
          <a:p>
            <a:r>
              <a:rPr lang="en-US" dirty="0"/>
              <a:t>Following syntax could be used when a part of the attribute values are NOT changed. We can use the non changing value for locating the element.</a:t>
            </a:r>
          </a:p>
          <a:p>
            <a:r>
              <a:rPr lang="en-US" dirty="0"/>
              <a:t>Syntax</a:t>
            </a:r>
          </a:p>
          <a:p>
            <a:r>
              <a:rPr lang="en-US" dirty="0">
                <a:solidFill>
                  <a:srgbClr val="ADADAD"/>
                </a:solidFill>
                <a:latin typeface="Open Sans"/>
              </a:rPr>
              <a:t>//</a:t>
            </a:r>
            <a:r>
              <a:rPr lang="en-US" dirty="0" err="1">
                <a:solidFill>
                  <a:srgbClr val="800080"/>
                </a:solidFill>
                <a:latin typeface="Open Sans"/>
              </a:rPr>
              <a:t>elementName</a:t>
            </a:r>
            <a:r>
              <a:rPr lang="en-US" dirty="0">
                <a:solidFill>
                  <a:srgbClr val="ADADAD"/>
                </a:solidFill>
                <a:latin typeface="Open Sans"/>
              </a:rPr>
              <a:t>[</a:t>
            </a:r>
            <a:r>
              <a:rPr lang="en-US" dirty="0">
                <a:solidFill>
                  <a:srgbClr val="FF0000"/>
                </a:solidFill>
                <a:latin typeface="Open Sans"/>
              </a:rPr>
              <a:t>contains</a:t>
            </a:r>
            <a:r>
              <a:rPr lang="en-US" dirty="0">
                <a:solidFill>
                  <a:srgbClr val="ADADAD"/>
                </a:solidFill>
                <a:latin typeface="Open Sans"/>
              </a:rPr>
              <a:t>(@</a:t>
            </a:r>
            <a:r>
              <a:rPr lang="en-US" dirty="0" err="1">
                <a:solidFill>
                  <a:srgbClr val="99CC00"/>
                </a:solidFill>
                <a:latin typeface="Open Sans"/>
              </a:rPr>
              <a:t>attributeName</a:t>
            </a:r>
            <a:r>
              <a:rPr lang="en-US" dirty="0">
                <a:solidFill>
                  <a:srgbClr val="ADADAD"/>
                </a:solidFill>
                <a:latin typeface="Open Sans"/>
              </a:rPr>
              <a:t>,’</a:t>
            </a:r>
            <a:r>
              <a:rPr lang="en-US" dirty="0">
                <a:solidFill>
                  <a:srgbClr val="3366FF"/>
                </a:solidFill>
                <a:latin typeface="Open Sans"/>
              </a:rPr>
              <a:t>part of the value</a:t>
            </a:r>
            <a:r>
              <a:rPr lang="en-US" dirty="0">
                <a:solidFill>
                  <a:srgbClr val="ADADAD"/>
                </a:solidFill>
                <a:latin typeface="Open Sans"/>
              </a:rPr>
              <a:t>’)] or</a:t>
            </a:r>
          </a:p>
          <a:p>
            <a:r>
              <a:rPr lang="en-US" dirty="0">
                <a:solidFill>
                  <a:srgbClr val="ADADAD"/>
                </a:solidFill>
                <a:latin typeface="Open Sans"/>
              </a:rPr>
              <a:t>//*[</a:t>
            </a:r>
            <a:r>
              <a:rPr lang="en-US" dirty="0">
                <a:solidFill>
                  <a:srgbClr val="FF0000"/>
                </a:solidFill>
                <a:latin typeface="Open Sans"/>
              </a:rPr>
              <a:t>contains</a:t>
            </a:r>
            <a:r>
              <a:rPr lang="en-US" dirty="0">
                <a:solidFill>
                  <a:srgbClr val="ADADAD"/>
                </a:solidFill>
                <a:latin typeface="Open Sans"/>
              </a:rPr>
              <a:t>(@</a:t>
            </a:r>
            <a:r>
              <a:rPr lang="en-US" dirty="0" err="1">
                <a:solidFill>
                  <a:srgbClr val="99CC00"/>
                </a:solidFill>
                <a:latin typeface="Open Sans"/>
              </a:rPr>
              <a:t>attributeName</a:t>
            </a:r>
            <a:r>
              <a:rPr lang="en-US" dirty="0">
                <a:solidFill>
                  <a:srgbClr val="ADADAD"/>
                </a:solidFill>
                <a:latin typeface="Open Sans"/>
              </a:rPr>
              <a:t>,’</a:t>
            </a:r>
            <a:r>
              <a:rPr lang="en-US" dirty="0">
                <a:solidFill>
                  <a:srgbClr val="3366FF"/>
                </a:solidFill>
                <a:latin typeface="Open Sans"/>
              </a:rPr>
              <a:t>part of the value</a:t>
            </a:r>
            <a:r>
              <a:rPr lang="en-US" dirty="0">
                <a:solidFill>
                  <a:srgbClr val="ADADAD"/>
                </a:solidFill>
                <a:latin typeface="Open Sans"/>
              </a:rPr>
              <a:t>’)]</a:t>
            </a:r>
          </a:p>
          <a:p>
            <a:r>
              <a:rPr lang="en-US" dirty="0">
                <a:solidFill>
                  <a:srgbClr val="ADADAD"/>
                </a:solidFill>
                <a:latin typeface="Open Sans"/>
              </a:rPr>
              <a:t>//</a:t>
            </a:r>
            <a:r>
              <a:rPr lang="en-US" dirty="0" err="1">
                <a:solidFill>
                  <a:srgbClr val="800080"/>
                </a:solidFill>
                <a:latin typeface="Open Sans"/>
              </a:rPr>
              <a:t>elementName</a:t>
            </a:r>
            <a:r>
              <a:rPr lang="en-US" dirty="0">
                <a:solidFill>
                  <a:srgbClr val="ADADAD"/>
                </a:solidFill>
                <a:latin typeface="Open Sans"/>
              </a:rPr>
              <a:t>[</a:t>
            </a:r>
            <a:r>
              <a:rPr lang="en-US" dirty="0">
                <a:solidFill>
                  <a:srgbClr val="99CC00"/>
                </a:solidFill>
                <a:latin typeface="Open Sans"/>
              </a:rPr>
              <a:t>starts-with</a:t>
            </a:r>
            <a:r>
              <a:rPr lang="en-US" dirty="0">
                <a:solidFill>
                  <a:srgbClr val="ADADAD"/>
                </a:solidFill>
                <a:latin typeface="Open Sans"/>
              </a:rPr>
              <a:t>(@</a:t>
            </a:r>
            <a:r>
              <a:rPr lang="en-US" dirty="0" err="1">
                <a:solidFill>
                  <a:srgbClr val="800080"/>
                </a:solidFill>
                <a:latin typeface="Open Sans"/>
              </a:rPr>
              <a:t>attributeName</a:t>
            </a:r>
            <a:r>
              <a:rPr lang="en-US" dirty="0">
                <a:solidFill>
                  <a:srgbClr val="ADADAD"/>
                </a:solidFill>
                <a:latin typeface="Open Sans"/>
              </a:rPr>
              <a:t>,’</a:t>
            </a:r>
            <a:r>
              <a:rPr lang="en-US" dirty="0">
                <a:solidFill>
                  <a:srgbClr val="3366FF"/>
                </a:solidFill>
                <a:latin typeface="Open Sans"/>
              </a:rPr>
              <a:t>fixed prefix of the value</a:t>
            </a:r>
            <a:r>
              <a:rPr lang="en-US" dirty="0">
                <a:solidFill>
                  <a:srgbClr val="ADADAD"/>
                </a:solidFill>
                <a:latin typeface="Open Sans"/>
              </a:rPr>
              <a:t>’)]</a:t>
            </a:r>
          </a:p>
          <a:p>
            <a:endParaRPr lang="es-AR" dirty="0"/>
          </a:p>
          <a:p>
            <a:endParaRPr lang="es-AR" dirty="0"/>
          </a:p>
          <a:p>
            <a:r>
              <a:rPr lang="en-US" b="1" dirty="0">
                <a:solidFill>
                  <a:schemeClr val="accent5"/>
                </a:solidFill>
                <a:latin typeface="Open Sans"/>
              </a:rPr>
              <a:t>Examples :</a:t>
            </a:r>
          </a:p>
          <a:p>
            <a:pPr>
              <a:buFont typeface="+mj-lt"/>
              <a:buAutoNum type="arabicPeriod"/>
            </a:pPr>
            <a:r>
              <a:rPr lang="en-US" dirty="0">
                <a:solidFill>
                  <a:srgbClr val="888888"/>
                </a:solidFill>
                <a:latin typeface="Open Sans"/>
              </a:rPr>
              <a:t>//a[</a:t>
            </a:r>
            <a:r>
              <a:rPr lang="en-US" dirty="0">
                <a:solidFill>
                  <a:srgbClr val="FF0000"/>
                </a:solidFill>
                <a:latin typeface="Open Sans"/>
              </a:rPr>
              <a:t>contains</a:t>
            </a:r>
            <a:r>
              <a:rPr lang="en-US" dirty="0">
                <a:solidFill>
                  <a:srgbClr val="888888"/>
                </a:solidFill>
                <a:latin typeface="Open Sans"/>
              </a:rPr>
              <a:t>(@</a:t>
            </a:r>
            <a:r>
              <a:rPr lang="en-US" dirty="0" err="1">
                <a:solidFill>
                  <a:srgbClr val="800080"/>
                </a:solidFill>
                <a:latin typeface="Open Sans"/>
              </a:rPr>
              <a:t>href</a:t>
            </a:r>
            <a:r>
              <a:rPr lang="en-US" dirty="0">
                <a:solidFill>
                  <a:srgbClr val="888888"/>
                </a:solidFill>
                <a:latin typeface="Open Sans"/>
              </a:rPr>
              <a:t>,’</a:t>
            </a:r>
            <a:r>
              <a:rPr lang="en-US" dirty="0">
                <a:solidFill>
                  <a:srgbClr val="3366FF"/>
                </a:solidFill>
                <a:latin typeface="Open Sans"/>
              </a:rPr>
              <a:t>pragmatic</a:t>
            </a:r>
            <a:r>
              <a:rPr lang="en-US" dirty="0">
                <a:solidFill>
                  <a:srgbClr val="888888"/>
                </a:solidFill>
                <a:latin typeface="Open Sans"/>
              </a:rPr>
              <a:t>’)]</a:t>
            </a:r>
          </a:p>
          <a:p>
            <a:pPr>
              <a:buFont typeface="+mj-lt"/>
              <a:buAutoNum type="arabicPeriod"/>
            </a:pPr>
            <a:r>
              <a:rPr lang="en-US" dirty="0">
                <a:solidFill>
                  <a:srgbClr val="888888"/>
                </a:solidFill>
                <a:latin typeface="Open Sans"/>
              </a:rPr>
              <a:t>//*[</a:t>
            </a:r>
            <a:r>
              <a:rPr lang="en-US" dirty="0">
                <a:solidFill>
                  <a:srgbClr val="FF0000"/>
                </a:solidFill>
                <a:latin typeface="Open Sans"/>
              </a:rPr>
              <a:t>contains</a:t>
            </a:r>
            <a:r>
              <a:rPr lang="en-US" dirty="0">
                <a:solidFill>
                  <a:srgbClr val="888888"/>
                </a:solidFill>
                <a:latin typeface="Open Sans"/>
              </a:rPr>
              <a:t>(@</a:t>
            </a:r>
            <a:r>
              <a:rPr lang="en-US" dirty="0" err="1">
                <a:solidFill>
                  <a:srgbClr val="800080"/>
                </a:solidFill>
                <a:latin typeface="Open Sans"/>
              </a:rPr>
              <a:t>href</a:t>
            </a:r>
            <a:r>
              <a:rPr lang="en-US" dirty="0">
                <a:solidFill>
                  <a:srgbClr val="888888"/>
                </a:solidFill>
                <a:latin typeface="Open Sans"/>
              </a:rPr>
              <a:t>,’</a:t>
            </a:r>
            <a:r>
              <a:rPr lang="en-US" dirty="0" err="1">
                <a:solidFill>
                  <a:srgbClr val="3366FF"/>
                </a:solidFill>
                <a:latin typeface="Open Sans"/>
              </a:rPr>
              <a:t>testlabs</a:t>
            </a:r>
            <a:r>
              <a:rPr lang="en-US" dirty="0">
                <a:solidFill>
                  <a:srgbClr val="888888"/>
                </a:solidFill>
                <a:latin typeface="Open Sans"/>
              </a:rPr>
              <a:t>’)]</a:t>
            </a:r>
          </a:p>
          <a:p>
            <a:pPr>
              <a:buFont typeface="+mj-lt"/>
              <a:buAutoNum type="arabicPeriod"/>
            </a:pPr>
            <a:r>
              <a:rPr lang="en-US" dirty="0">
                <a:solidFill>
                  <a:srgbClr val="888888"/>
                </a:solidFill>
                <a:latin typeface="Open Sans"/>
              </a:rPr>
              <a:t>//a[</a:t>
            </a:r>
            <a:r>
              <a:rPr lang="en-US" dirty="0">
                <a:solidFill>
                  <a:srgbClr val="FF0000"/>
                </a:solidFill>
                <a:latin typeface="Open Sans"/>
              </a:rPr>
              <a:t>starts-with</a:t>
            </a:r>
            <a:r>
              <a:rPr lang="en-US" dirty="0">
                <a:solidFill>
                  <a:srgbClr val="888888"/>
                </a:solidFill>
                <a:latin typeface="Open Sans"/>
              </a:rPr>
              <a:t>(@</a:t>
            </a:r>
            <a:r>
              <a:rPr lang="en-US" dirty="0" err="1">
                <a:solidFill>
                  <a:srgbClr val="800080"/>
                </a:solidFill>
                <a:latin typeface="Open Sans"/>
              </a:rPr>
              <a:t>href</a:t>
            </a:r>
            <a:r>
              <a:rPr lang="en-US" dirty="0">
                <a:solidFill>
                  <a:srgbClr val="888888"/>
                </a:solidFill>
                <a:latin typeface="Open Sans"/>
              </a:rPr>
              <a:t>,’</a:t>
            </a:r>
            <a:r>
              <a:rPr lang="en-US" dirty="0">
                <a:solidFill>
                  <a:srgbClr val="3366FF"/>
                </a:solidFill>
                <a:latin typeface="Open Sans"/>
              </a:rPr>
              <a:t>pragmatic</a:t>
            </a:r>
            <a:r>
              <a:rPr lang="en-US" dirty="0">
                <a:solidFill>
                  <a:srgbClr val="888888"/>
                </a:solidFill>
                <a:latin typeface="Open Sans"/>
              </a:rPr>
              <a:t>’)]</a:t>
            </a:r>
          </a:p>
          <a:p>
            <a:r>
              <a:rPr lang="en-US" dirty="0">
                <a:solidFill>
                  <a:srgbClr val="888888"/>
                </a:solidFill>
                <a:latin typeface="Open Sans"/>
              </a:rPr>
              <a:t>The </a:t>
            </a:r>
            <a:r>
              <a:rPr lang="en-US" dirty="0">
                <a:solidFill>
                  <a:srgbClr val="FF0000"/>
                </a:solidFill>
                <a:latin typeface="Open Sans"/>
              </a:rPr>
              <a:t>ends-with()</a:t>
            </a:r>
            <a:r>
              <a:rPr lang="en-US" dirty="0">
                <a:solidFill>
                  <a:srgbClr val="888888"/>
                </a:solidFill>
                <a:latin typeface="Open Sans"/>
              </a:rPr>
              <a:t> function is part of XPath 2.0. Browsers generally only support 1.0 at the time of this writing. Hence </a:t>
            </a:r>
            <a:r>
              <a:rPr lang="en-US" dirty="0">
                <a:solidFill>
                  <a:srgbClr val="FF0000"/>
                </a:solidFill>
                <a:latin typeface="Open Sans"/>
              </a:rPr>
              <a:t>ends-with </a:t>
            </a:r>
            <a:r>
              <a:rPr lang="en-US" dirty="0">
                <a:solidFill>
                  <a:srgbClr val="888888"/>
                </a:solidFill>
                <a:latin typeface="Open Sans"/>
              </a:rPr>
              <a:t>is not included.</a:t>
            </a:r>
          </a:p>
          <a:p>
            <a:endParaRPr lang="es-AR" dirty="0"/>
          </a:p>
          <a:p>
            <a:endParaRPr lang="es-AR" dirty="0"/>
          </a:p>
          <a:p>
            <a:endParaRPr lang="en-US" dirty="0"/>
          </a:p>
        </p:txBody>
      </p:sp>
      <p:pic>
        <p:nvPicPr>
          <p:cNvPr id="4098" name="Picture 2" descr="http://pragmatictestlabs.com/wp-content/uploads/2016/09/10.png">
            <a:extLst>
              <a:ext uri="{FF2B5EF4-FFF2-40B4-BE49-F238E27FC236}">
                <a16:creationId xmlns:a16="http://schemas.microsoft.com/office/drawing/2014/main" id="{9ED59506-4657-4151-AE37-29F90F366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535" y="3653227"/>
            <a:ext cx="6153150" cy="4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57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E7BB0-2E50-422C-8D79-9DC79C2F8F11}"/>
              </a:ext>
            </a:extLst>
          </p:cNvPr>
          <p:cNvSpPr>
            <a:spLocks noGrp="1"/>
          </p:cNvSpPr>
          <p:nvPr>
            <p:ph type="title"/>
          </p:nvPr>
        </p:nvSpPr>
        <p:spPr/>
        <p:txBody>
          <a:bodyPr/>
          <a:lstStyle/>
          <a:p>
            <a:r>
              <a:rPr lang="es-AR" dirty="0" err="1"/>
              <a:t>Locating</a:t>
            </a:r>
            <a:r>
              <a:rPr lang="es-AR" dirty="0"/>
              <a:t> </a:t>
            </a:r>
            <a:r>
              <a:rPr lang="es-AR" dirty="0" err="1"/>
              <a:t>family</a:t>
            </a:r>
            <a:r>
              <a:rPr lang="es-AR" dirty="0"/>
              <a:t> </a:t>
            </a:r>
            <a:r>
              <a:rPr lang="es-AR" dirty="0" err="1">
                <a:solidFill>
                  <a:srgbClr val="FF0000"/>
                </a:solidFill>
              </a:rPr>
              <a:t>elements</a:t>
            </a:r>
            <a:endParaRPr lang="en-US" dirty="0">
              <a:solidFill>
                <a:srgbClr val="FF0000"/>
              </a:solidFill>
            </a:endParaRPr>
          </a:p>
        </p:txBody>
      </p:sp>
      <p:sp>
        <p:nvSpPr>
          <p:cNvPr id="4" name="Content Placeholder 3">
            <a:extLst>
              <a:ext uri="{FF2B5EF4-FFF2-40B4-BE49-F238E27FC236}">
                <a16:creationId xmlns:a16="http://schemas.microsoft.com/office/drawing/2014/main" id="{C7A9D197-5487-42A8-A611-28A7A8F9CB33}"/>
              </a:ext>
            </a:extLst>
          </p:cNvPr>
          <p:cNvSpPr>
            <a:spLocks noGrp="1"/>
          </p:cNvSpPr>
          <p:nvPr>
            <p:ph idx="21"/>
          </p:nvPr>
        </p:nvSpPr>
        <p:spPr>
          <a:xfrm>
            <a:off x="1015294" y="1271372"/>
            <a:ext cx="3267235" cy="448637"/>
          </a:xfrm>
        </p:spPr>
        <p:txBody>
          <a:bodyPr>
            <a:noAutofit/>
          </a:bodyPr>
          <a:lstStyle/>
          <a:p>
            <a:r>
              <a:rPr lang="es-AR" b="0" dirty="0"/>
              <a:t>Locating a parent element</a:t>
            </a:r>
            <a:endParaRPr lang="en-US" dirty="0"/>
          </a:p>
        </p:txBody>
      </p:sp>
      <p:sp>
        <p:nvSpPr>
          <p:cNvPr id="5" name="Content Placeholder 4">
            <a:extLst>
              <a:ext uri="{FF2B5EF4-FFF2-40B4-BE49-F238E27FC236}">
                <a16:creationId xmlns:a16="http://schemas.microsoft.com/office/drawing/2014/main" id="{3812AFA0-CFF4-4A07-AD59-005E1BBD6CC5}"/>
              </a:ext>
            </a:extLst>
          </p:cNvPr>
          <p:cNvSpPr>
            <a:spLocks noGrp="1"/>
          </p:cNvSpPr>
          <p:nvPr>
            <p:ph idx="23"/>
          </p:nvPr>
        </p:nvSpPr>
        <p:spPr>
          <a:xfrm>
            <a:off x="6526545" y="1271372"/>
            <a:ext cx="3267235" cy="448637"/>
          </a:xfrm>
        </p:spPr>
        <p:txBody>
          <a:bodyPr>
            <a:normAutofit/>
          </a:bodyPr>
          <a:lstStyle/>
          <a:p>
            <a:r>
              <a:rPr lang="es-AR" b="0" dirty="0"/>
              <a:t>Locating a child element</a:t>
            </a:r>
            <a:endParaRPr lang="en-US" dirty="0"/>
          </a:p>
        </p:txBody>
      </p:sp>
      <p:sp>
        <p:nvSpPr>
          <p:cNvPr id="7" name="Content Placeholder 6">
            <a:extLst>
              <a:ext uri="{FF2B5EF4-FFF2-40B4-BE49-F238E27FC236}">
                <a16:creationId xmlns:a16="http://schemas.microsoft.com/office/drawing/2014/main" id="{1607181E-03FE-4A50-9316-AB2DC8AA1E6C}"/>
              </a:ext>
            </a:extLst>
          </p:cNvPr>
          <p:cNvSpPr>
            <a:spLocks noGrp="1"/>
          </p:cNvSpPr>
          <p:nvPr>
            <p:ph idx="24"/>
          </p:nvPr>
        </p:nvSpPr>
        <p:spPr>
          <a:xfrm>
            <a:off x="1092603" y="1692713"/>
            <a:ext cx="4993620" cy="4991110"/>
          </a:xfrm>
        </p:spPr>
        <p:txBody>
          <a:bodyPr/>
          <a:lstStyle/>
          <a:p>
            <a:r>
              <a:rPr lang="en-US" dirty="0"/>
              <a:t>The parent axis contains the parent of the context node.</a:t>
            </a:r>
          </a:p>
          <a:p>
            <a:r>
              <a:rPr lang="en-US" dirty="0"/>
              <a:t>Syntax:</a:t>
            </a:r>
          </a:p>
          <a:p>
            <a:r>
              <a:rPr lang="en-US" dirty="0">
                <a:solidFill>
                  <a:srgbClr val="ADADAD"/>
                </a:solidFill>
                <a:latin typeface="Open Sans"/>
              </a:rPr>
              <a:t>//&lt;</a:t>
            </a:r>
            <a:r>
              <a:rPr lang="en-US" dirty="0" err="1">
                <a:solidFill>
                  <a:srgbClr val="808000"/>
                </a:solidFill>
                <a:latin typeface="Open Sans"/>
              </a:rPr>
              <a:t>knownXpath</a:t>
            </a:r>
            <a:r>
              <a:rPr lang="en-US" dirty="0">
                <a:solidFill>
                  <a:srgbClr val="ADADAD"/>
                </a:solidFill>
                <a:latin typeface="Open Sans"/>
              </a:rPr>
              <a:t>&gt;/</a:t>
            </a:r>
            <a:r>
              <a:rPr lang="en-US" dirty="0">
                <a:solidFill>
                  <a:srgbClr val="FF0000"/>
                </a:solidFill>
                <a:latin typeface="Open Sans"/>
              </a:rPr>
              <a:t>parent</a:t>
            </a:r>
            <a:r>
              <a:rPr lang="en-US" dirty="0">
                <a:solidFill>
                  <a:srgbClr val="ADADAD"/>
                </a:solidFill>
                <a:latin typeface="Open Sans"/>
              </a:rPr>
              <a:t>::* or</a:t>
            </a:r>
          </a:p>
          <a:p>
            <a:r>
              <a:rPr lang="en-US" dirty="0">
                <a:solidFill>
                  <a:srgbClr val="ADADAD"/>
                </a:solidFill>
                <a:latin typeface="Open Sans"/>
              </a:rPr>
              <a:t>//&lt;</a:t>
            </a:r>
            <a:r>
              <a:rPr lang="en-US" dirty="0" err="1">
                <a:solidFill>
                  <a:srgbClr val="808000"/>
                </a:solidFill>
                <a:latin typeface="Open Sans"/>
              </a:rPr>
              <a:t>knownXpath</a:t>
            </a:r>
            <a:r>
              <a:rPr lang="en-US" dirty="0">
                <a:solidFill>
                  <a:srgbClr val="ADADAD"/>
                </a:solidFill>
                <a:latin typeface="Open Sans"/>
              </a:rPr>
              <a:t>&gt;/</a:t>
            </a:r>
            <a:r>
              <a:rPr lang="en-US" dirty="0">
                <a:solidFill>
                  <a:srgbClr val="FF0000"/>
                </a:solidFill>
                <a:latin typeface="Open Sans"/>
              </a:rPr>
              <a:t>parent</a:t>
            </a:r>
            <a:r>
              <a:rPr lang="en-US" dirty="0">
                <a:solidFill>
                  <a:srgbClr val="ADADAD"/>
                </a:solidFill>
                <a:latin typeface="Open Sans"/>
              </a:rPr>
              <a:t>::</a:t>
            </a:r>
            <a:r>
              <a:rPr lang="en-US" dirty="0" err="1">
                <a:solidFill>
                  <a:srgbClr val="3366FF"/>
                </a:solidFill>
                <a:latin typeface="Open Sans"/>
              </a:rPr>
              <a:t>elementName</a:t>
            </a:r>
            <a:endParaRPr lang="en-US" dirty="0">
              <a:solidFill>
                <a:srgbClr val="ADADAD"/>
              </a:solidFill>
              <a:latin typeface="Open Sans"/>
            </a:endParaRPr>
          </a:p>
          <a:p>
            <a:r>
              <a:rPr lang="en-US" dirty="0"/>
              <a:t>XPath of the known element : //div[@id=’divUsername’].</a:t>
            </a:r>
          </a:p>
          <a:p>
            <a:r>
              <a:rPr lang="en-US" dirty="0"/>
              <a:t>Now we can locate the parent form element with respect to the div element</a:t>
            </a:r>
          </a:p>
          <a:p>
            <a:endParaRPr lang="en-US" dirty="0"/>
          </a:p>
          <a:p>
            <a:endParaRPr lang="en-US" dirty="0"/>
          </a:p>
          <a:p>
            <a:endParaRPr lang="en-US" dirty="0"/>
          </a:p>
          <a:p>
            <a:r>
              <a:rPr lang="en-US" dirty="0"/>
              <a:t>Examples:</a:t>
            </a:r>
          </a:p>
          <a:p>
            <a:r>
              <a:rPr lang="en-US" dirty="0"/>
              <a:t>//div[@id=’divUsername’]/parent::form.</a:t>
            </a:r>
          </a:p>
          <a:p>
            <a:r>
              <a:rPr lang="en-US" dirty="0"/>
              <a:t>//div[@id=’divUsername’]/parent::*</a:t>
            </a:r>
          </a:p>
          <a:p>
            <a:r>
              <a:rPr lang="en-US" dirty="0"/>
              <a:t>//div[@id=’divUsername’]/..</a:t>
            </a:r>
          </a:p>
          <a:p>
            <a:endParaRPr lang="en-US" dirty="0"/>
          </a:p>
        </p:txBody>
      </p:sp>
      <p:sp>
        <p:nvSpPr>
          <p:cNvPr id="8" name="Content Placeholder 7">
            <a:extLst>
              <a:ext uri="{FF2B5EF4-FFF2-40B4-BE49-F238E27FC236}">
                <a16:creationId xmlns:a16="http://schemas.microsoft.com/office/drawing/2014/main" id="{BF772540-E31A-4B3E-ADD2-3233BED59F5A}"/>
              </a:ext>
            </a:extLst>
          </p:cNvPr>
          <p:cNvSpPr>
            <a:spLocks noGrp="1"/>
          </p:cNvSpPr>
          <p:nvPr>
            <p:ph idx="25"/>
          </p:nvPr>
        </p:nvSpPr>
        <p:spPr>
          <a:xfrm>
            <a:off x="6526545" y="1976463"/>
            <a:ext cx="4516265" cy="4431983"/>
          </a:xfrm>
        </p:spPr>
        <p:txBody>
          <a:bodyPr/>
          <a:lstStyle/>
          <a:p>
            <a:r>
              <a:rPr lang="en-US" dirty="0"/>
              <a:t>The child axis contains the children of the context node</a:t>
            </a:r>
          </a:p>
          <a:p>
            <a:r>
              <a:rPr lang="en-US" dirty="0"/>
              <a:t>Syntax:</a:t>
            </a:r>
          </a:p>
          <a:p>
            <a:r>
              <a:rPr lang="en-US" dirty="0"/>
              <a:t>//&lt;xpathOfKnownElement&gt;/child::&lt;elementName&gt;  or</a:t>
            </a:r>
          </a:p>
          <a:p>
            <a:r>
              <a:rPr lang="en-US" dirty="0"/>
              <a:t>//&lt;xpathOfKnownElement&gt;/child::*</a:t>
            </a:r>
          </a:p>
          <a:p>
            <a:r>
              <a:rPr lang="en-US" dirty="0"/>
              <a:t>//&lt;xpathOfKnownElement&gt;/&lt;elementName&gt;</a:t>
            </a:r>
          </a:p>
          <a:p>
            <a:endParaRPr lang="en-US" dirty="0"/>
          </a:p>
          <a:p>
            <a:endParaRPr lang="en-US" dirty="0"/>
          </a:p>
          <a:p>
            <a:endParaRPr lang="en-US" dirty="0">
              <a:solidFill>
                <a:srgbClr val="888888"/>
              </a:solidFill>
              <a:latin typeface="Open Sans"/>
            </a:endParaRPr>
          </a:p>
          <a:p>
            <a:r>
              <a:rPr lang="en-US" dirty="0">
                <a:solidFill>
                  <a:srgbClr val="888888"/>
                </a:solidFill>
                <a:latin typeface="Open Sans"/>
              </a:rPr>
              <a:t>Examples:</a:t>
            </a:r>
          </a:p>
          <a:p>
            <a:pPr>
              <a:buFont typeface="+mj-lt"/>
              <a:buAutoNum type="arabicPeriod"/>
            </a:pPr>
            <a:r>
              <a:rPr lang="en-US" dirty="0" err="1">
                <a:solidFill>
                  <a:srgbClr val="888888"/>
                </a:solidFill>
                <a:latin typeface="Open Sans"/>
              </a:rPr>
              <a:t>Xpath</a:t>
            </a:r>
            <a:r>
              <a:rPr lang="en-US" dirty="0">
                <a:solidFill>
                  <a:srgbClr val="888888"/>
                </a:solidFill>
                <a:latin typeface="Open Sans"/>
              </a:rPr>
              <a:t> of the known element</a:t>
            </a:r>
            <a:r>
              <a:rPr lang="en-US" dirty="0">
                <a:solidFill>
                  <a:srgbClr val="808000"/>
                </a:solidFill>
                <a:latin typeface="Open Sans"/>
              </a:rPr>
              <a:t> //div[@id=’</a:t>
            </a:r>
            <a:r>
              <a:rPr lang="en-US" dirty="0" err="1">
                <a:solidFill>
                  <a:srgbClr val="808000"/>
                </a:solidFill>
                <a:latin typeface="Open Sans"/>
              </a:rPr>
              <a:t>divUsername</a:t>
            </a:r>
            <a:r>
              <a:rPr lang="en-US" dirty="0">
                <a:solidFill>
                  <a:srgbClr val="808000"/>
                </a:solidFill>
                <a:latin typeface="Open Sans"/>
              </a:rPr>
              <a:t>’]</a:t>
            </a:r>
            <a:endParaRPr lang="en-US" dirty="0">
              <a:solidFill>
                <a:srgbClr val="888888"/>
              </a:solidFill>
              <a:latin typeface="Open Sans"/>
            </a:endParaRPr>
          </a:p>
          <a:p>
            <a:pPr>
              <a:buFont typeface="+mj-lt"/>
              <a:buAutoNum type="arabicPeriod"/>
            </a:pPr>
            <a:r>
              <a:rPr lang="en-US" dirty="0">
                <a:solidFill>
                  <a:srgbClr val="808000"/>
                </a:solidFill>
                <a:latin typeface="Open Sans"/>
              </a:rPr>
              <a:t>//div[@id=’</a:t>
            </a:r>
            <a:r>
              <a:rPr lang="en-US" dirty="0" err="1">
                <a:solidFill>
                  <a:srgbClr val="808000"/>
                </a:solidFill>
                <a:latin typeface="Open Sans"/>
              </a:rPr>
              <a:t>divUsername</a:t>
            </a:r>
            <a:r>
              <a:rPr lang="en-US" dirty="0">
                <a:solidFill>
                  <a:srgbClr val="808000"/>
                </a:solidFill>
                <a:latin typeface="Open Sans"/>
              </a:rPr>
              <a:t>’]/</a:t>
            </a:r>
            <a:r>
              <a:rPr lang="en-US" dirty="0">
                <a:solidFill>
                  <a:srgbClr val="FF0000"/>
                </a:solidFill>
                <a:latin typeface="Open Sans"/>
              </a:rPr>
              <a:t>child</a:t>
            </a:r>
            <a:r>
              <a:rPr lang="en-US" dirty="0">
                <a:solidFill>
                  <a:srgbClr val="888888"/>
                </a:solidFill>
                <a:latin typeface="Open Sans"/>
              </a:rPr>
              <a:t>::</a:t>
            </a:r>
            <a:r>
              <a:rPr lang="en-US" dirty="0">
                <a:solidFill>
                  <a:srgbClr val="800080"/>
                </a:solidFill>
                <a:latin typeface="Open Sans"/>
              </a:rPr>
              <a:t>input</a:t>
            </a:r>
            <a:endParaRPr lang="en-US" dirty="0">
              <a:solidFill>
                <a:srgbClr val="888888"/>
              </a:solidFill>
              <a:latin typeface="Open Sans"/>
            </a:endParaRPr>
          </a:p>
          <a:p>
            <a:pPr>
              <a:buFont typeface="+mj-lt"/>
              <a:buAutoNum type="arabicPeriod"/>
            </a:pPr>
            <a:r>
              <a:rPr lang="en-US" dirty="0">
                <a:solidFill>
                  <a:srgbClr val="808000"/>
                </a:solidFill>
                <a:latin typeface="Open Sans"/>
              </a:rPr>
              <a:t>//div[@id=’</a:t>
            </a:r>
            <a:r>
              <a:rPr lang="en-US" dirty="0" err="1">
                <a:solidFill>
                  <a:srgbClr val="808000"/>
                </a:solidFill>
                <a:latin typeface="Open Sans"/>
              </a:rPr>
              <a:t>divUsername</a:t>
            </a:r>
            <a:r>
              <a:rPr lang="en-US" dirty="0">
                <a:solidFill>
                  <a:srgbClr val="808000"/>
                </a:solidFill>
                <a:latin typeface="Open Sans"/>
              </a:rPr>
              <a:t>’]/</a:t>
            </a:r>
            <a:r>
              <a:rPr lang="en-US" dirty="0">
                <a:solidFill>
                  <a:srgbClr val="800080"/>
                </a:solidFill>
                <a:latin typeface="Open Sans"/>
              </a:rPr>
              <a:t>input</a:t>
            </a:r>
            <a:endParaRPr lang="en-US" dirty="0">
              <a:solidFill>
                <a:srgbClr val="888888"/>
              </a:solidFill>
              <a:latin typeface="Open Sans"/>
            </a:endParaRPr>
          </a:p>
          <a:p>
            <a:r>
              <a:rPr lang="en-US" dirty="0">
                <a:solidFill>
                  <a:srgbClr val="888888"/>
                </a:solidFill>
                <a:latin typeface="Open Sans"/>
              </a:rPr>
              <a:t>You can use </a:t>
            </a:r>
            <a:r>
              <a:rPr lang="en-US" b="1" dirty="0">
                <a:solidFill>
                  <a:srgbClr val="888888"/>
                </a:solidFill>
                <a:latin typeface="Open Sans"/>
              </a:rPr>
              <a:t>/ </a:t>
            </a:r>
            <a:r>
              <a:rPr lang="en-US" dirty="0">
                <a:solidFill>
                  <a:srgbClr val="888888"/>
                </a:solidFill>
                <a:latin typeface="Open Sans"/>
              </a:rPr>
              <a:t>instead of </a:t>
            </a:r>
            <a:r>
              <a:rPr lang="en-US" b="1" dirty="0">
                <a:solidFill>
                  <a:srgbClr val="888888"/>
                </a:solidFill>
                <a:latin typeface="Open Sans"/>
              </a:rPr>
              <a:t>child:: </a:t>
            </a:r>
            <a:r>
              <a:rPr lang="en-US" dirty="0">
                <a:solidFill>
                  <a:srgbClr val="888888"/>
                </a:solidFill>
                <a:latin typeface="Open Sans"/>
              </a:rPr>
              <a:t>from the XPath.</a:t>
            </a:r>
          </a:p>
        </p:txBody>
      </p:sp>
      <p:pic>
        <p:nvPicPr>
          <p:cNvPr id="7174" name="Picture 6" descr="http://pragmatictestlabs.com/wp-content/uploads/2016/09/12.png">
            <a:extLst>
              <a:ext uri="{FF2B5EF4-FFF2-40B4-BE49-F238E27FC236}">
                <a16:creationId xmlns:a16="http://schemas.microsoft.com/office/drawing/2014/main" id="{E60CE29F-0C2C-4D3F-A649-F0EA6FD1F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1" y="3884260"/>
            <a:ext cx="5762625" cy="100012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ragmatictestlabs.com/wp-content/uploads/2016/09/13.png">
            <a:extLst>
              <a:ext uri="{FF2B5EF4-FFF2-40B4-BE49-F238E27FC236}">
                <a16:creationId xmlns:a16="http://schemas.microsoft.com/office/drawing/2014/main" id="{00FAA6BA-E523-4D7B-B3FD-E9DA7D9A6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545" y="3691812"/>
            <a:ext cx="44577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46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Locating elements relative to known </a:t>
            </a:r>
            <a:r>
              <a:rPr lang="en-US" dirty="0">
                <a:solidFill>
                  <a:srgbClr val="DE411B"/>
                </a:solidFill>
              </a:rPr>
              <a:t>element</a:t>
            </a:r>
            <a:endParaRPr lang="en-US" dirty="0"/>
          </a:p>
        </p:txBody>
      </p:sp>
      <p:sp>
        <p:nvSpPr>
          <p:cNvPr id="5" name="Content Placeholder 4"/>
          <p:cNvSpPr>
            <a:spLocks noGrp="1"/>
          </p:cNvSpPr>
          <p:nvPr>
            <p:ph idx="13"/>
          </p:nvPr>
        </p:nvSpPr>
        <p:spPr>
          <a:xfrm>
            <a:off x="806824" y="1973149"/>
            <a:ext cx="6401554" cy="3339376"/>
          </a:xfrm>
        </p:spPr>
        <p:txBody>
          <a:bodyPr/>
          <a:lstStyle/>
          <a:p>
            <a:r>
              <a:rPr lang="en-US" dirty="0"/>
              <a:t>If an element of our interest do not have a unique attribute(s) or innerHTML, we need to locate the element with respective to a known element with unique attribute(s) or innerHTML.</a:t>
            </a:r>
          </a:p>
          <a:p>
            <a:r>
              <a:rPr lang="en-US" dirty="0"/>
              <a:t>We do this very well in our real life. We always give direction to a new location with respective to an already known location (a landmark). Giving direction to your home from a well-known shop, statue, railway station etc.</a:t>
            </a:r>
          </a:p>
          <a:p>
            <a:r>
              <a:rPr lang="en-US" dirty="0"/>
              <a:t>XPath has thirteen (13) different axes. We will look into a subset of useful axes in this presentation.</a:t>
            </a:r>
          </a:p>
          <a:p>
            <a:r>
              <a:rPr lang="en-US" dirty="0"/>
              <a:t>Your target element should be closer to the known element to make XPath shorter and readable. This also will ensure your XPath is less likely to break when changes are done to the web page.</a:t>
            </a:r>
          </a:p>
        </p:txBody>
      </p:sp>
      <p:pic>
        <p:nvPicPr>
          <p:cNvPr id="5122" name="Picture 2" descr="http://pragmatictestlabs.com/wp-content/uploads/2016/09/11.png">
            <a:extLst>
              <a:ext uri="{FF2B5EF4-FFF2-40B4-BE49-F238E27FC236}">
                <a16:creationId xmlns:a16="http://schemas.microsoft.com/office/drawing/2014/main" id="{DB9BB32F-E27B-41E5-BAF8-36569C359C95}"/>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bwMode="auto">
          <a:xfrm>
            <a:off x="7208378" y="1973149"/>
            <a:ext cx="5006780" cy="285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103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1775-372D-4BDB-A989-2429EC2915F5}"/>
              </a:ext>
            </a:extLst>
          </p:cNvPr>
          <p:cNvSpPr>
            <a:spLocks noGrp="1"/>
          </p:cNvSpPr>
          <p:nvPr>
            <p:ph type="title"/>
          </p:nvPr>
        </p:nvSpPr>
        <p:spPr>
          <a:xfrm>
            <a:off x="1180011" y="520127"/>
            <a:ext cx="9831977" cy="1025980"/>
          </a:xfrm>
        </p:spPr>
        <p:txBody>
          <a:bodyPr>
            <a:noAutofit/>
          </a:bodyPr>
          <a:lstStyle/>
          <a:p>
            <a:br>
              <a:rPr lang="en-US" dirty="0"/>
            </a:br>
            <a:br>
              <a:rPr lang="en-US" dirty="0"/>
            </a:br>
            <a:br>
              <a:rPr lang="en-US" dirty="0"/>
            </a:br>
            <a:br>
              <a:rPr lang="en-US" dirty="0"/>
            </a:br>
            <a:br>
              <a:rPr lang="en-US" dirty="0"/>
            </a:br>
            <a:br>
              <a:rPr lang="en-US" dirty="0"/>
            </a:br>
            <a:br>
              <a:rPr lang="en-US" dirty="0"/>
            </a:br>
            <a:br>
              <a:rPr lang="en-US" dirty="0"/>
            </a:br>
            <a:r>
              <a:rPr lang="en-US" dirty="0"/>
              <a:t>Locating ancestors of a known</a:t>
            </a:r>
            <a:br>
              <a:rPr lang="en-US" dirty="0"/>
            </a:br>
            <a:r>
              <a:rPr lang="en-US" dirty="0"/>
              <a:t> </a:t>
            </a:r>
            <a:r>
              <a:rPr lang="en-US" dirty="0">
                <a:solidFill>
                  <a:srgbClr val="FF0000"/>
                </a:solidFill>
              </a:rPr>
              <a:t>element</a:t>
            </a:r>
            <a:br>
              <a:rPr lang="en-US" dirty="0"/>
            </a:br>
            <a:endParaRPr lang="en-US" dirty="0"/>
          </a:p>
        </p:txBody>
      </p:sp>
      <p:sp>
        <p:nvSpPr>
          <p:cNvPr id="4" name="Content Placeholder 3">
            <a:extLst>
              <a:ext uri="{FF2B5EF4-FFF2-40B4-BE49-F238E27FC236}">
                <a16:creationId xmlns:a16="http://schemas.microsoft.com/office/drawing/2014/main" id="{5F560201-915F-497C-8FB8-FA0D294CF357}"/>
              </a:ext>
            </a:extLst>
          </p:cNvPr>
          <p:cNvSpPr>
            <a:spLocks noGrp="1"/>
          </p:cNvSpPr>
          <p:nvPr>
            <p:ph idx="22"/>
          </p:nvPr>
        </p:nvSpPr>
        <p:spPr>
          <a:xfrm>
            <a:off x="1210833" y="1625119"/>
            <a:ext cx="9831977" cy="1201232"/>
          </a:xfrm>
        </p:spPr>
        <p:txBody>
          <a:bodyPr/>
          <a:lstStyle/>
          <a:p>
            <a:pPr algn="l"/>
            <a:r>
              <a:rPr lang="en-US" dirty="0"/>
              <a:t>The ancestor axis contains the ancestors of the known element; ancestor axis consists of the parent of a known element and the parent’s parent so on.</a:t>
            </a:r>
          </a:p>
          <a:p>
            <a:pPr algn="l"/>
            <a:r>
              <a:rPr lang="es-AR" dirty="0" err="1"/>
              <a:t>Syntax</a:t>
            </a:r>
            <a:r>
              <a:rPr lang="es-AR" dirty="0"/>
              <a:t>:</a:t>
            </a:r>
          </a:p>
          <a:p>
            <a:pPr algn="l"/>
            <a:r>
              <a:rPr lang="en-US" dirty="0">
                <a:solidFill>
                  <a:srgbClr val="ADADAD"/>
                </a:solidFill>
                <a:latin typeface="Open Sans"/>
              </a:rPr>
              <a:t>//</a:t>
            </a:r>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FF0000"/>
                </a:solidFill>
                <a:latin typeface="Open Sans"/>
              </a:rPr>
              <a:t>ancestor</a:t>
            </a:r>
            <a:r>
              <a:rPr lang="en-US" dirty="0">
                <a:solidFill>
                  <a:srgbClr val="ADADAD"/>
                </a:solidFill>
                <a:latin typeface="Open Sans"/>
              </a:rPr>
              <a:t>::&lt;</a:t>
            </a:r>
            <a:r>
              <a:rPr lang="en-US" dirty="0" err="1">
                <a:solidFill>
                  <a:srgbClr val="800080"/>
                </a:solidFill>
                <a:latin typeface="Open Sans"/>
              </a:rPr>
              <a:t>elementName</a:t>
            </a:r>
            <a:r>
              <a:rPr lang="en-US" dirty="0">
                <a:solidFill>
                  <a:srgbClr val="ADADAD"/>
                </a:solidFill>
                <a:latin typeface="Open Sans"/>
              </a:rPr>
              <a:t>&gt; or  //</a:t>
            </a:r>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ADADAD"/>
                </a:solidFill>
                <a:latin typeface="Open Sans"/>
              </a:rPr>
              <a:t>/</a:t>
            </a:r>
            <a:r>
              <a:rPr lang="en-US" dirty="0">
                <a:solidFill>
                  <a:srgbClr val="FF0000"/>
                </a:solidFill>
                <a:latin typeface="Open Sans"/>
              </a:rPr>
              <a:t>ancestor</a:t>
            </a:r>
            <a:r>
              <a:rPr lang="en-US" dirty="0">
                <a:solidFill>
                  <a:srgbClr val="ADADAD"/>
                </a:solidFill>
                <a:latin typeface="Open Sans"/>
              </a:rPr>
              <a:t>::*</a:t>
            </a:r>
            <a:endParaRPr lang="es-AR" dirty="0"/>
          </a:p>
          <a:p>
            <a:pPr algn="l"/>
            <a:endParaRPr lang="en-US" dirty="0"/>
          </a:p>
          <a:p>
            <a:pPr algn="l"/>
            <a:endParaRPr lang="en-US" dirty="0"/>
          </a:p>
          <a:p>
            <a:pPr algn="l"/>
            <a:endParaRPr lang="en-US" dirty="0">
              <a:solidFill>
                <a:srgbClr val="888888"/>
              </a:solidFill>
              <a:latin typeface="Open Sans"/>
            </a:endParaRPr>
          </a:p>
          <a:p>
            <a:pPr algn="l"/>
            <a:r>
              <a:rPr lang="en-US" dirty="0">
                <a:solidFill>
                  <a:srgbClr val="888888"/>
                </a:solidFill>
                <a:latin typeface="Open Sans"/>
              </a:rPr>
              <a:t>Examples:</a:t>
            </a:r>
          </a:p>
          <a:p>
            <a:pPr algn="l">
              <a:buFont typeface="+mj-lt"/>
              <a:buAutoNum type="arabicPeriod"/>
            </a:pPr>
            <a:r>
              <a:rPr lang="en-US" dirty="0">
                <a:solidFill>
                  <a:srgbClr val="808000"/>
                </a:solidFill>
                <a:latin typeface="Open Sans"/>
              </a:rPr>
              <a:t>//input[@id=’</a:t>
            </a:r>
            <a:r>
              <a:rPr lang="en-US" dirty="0" err="1">
                <a:solidFill>
                  <a:srgbClr val="808000"/>
                </a:solidFill>
                <a:latin typeface="Open Sans"/>
              </a:rPr>
              <a:t>txtUsername</a:t>
            </a:r>
            <a:r>
              <a:rPr lang="en-US" dirty="0">
                <a:solidFill>
                  <a:srgbClr val="808000"/>
                </a:solidFill>
                <a:latin typeface="Open Sans"/>
              </a:rPr>
              <a:t>’]/</a:t>
            </a:r>
            <a:r>
              <a:rPr lang="en-US" dirty="0">
                <a:solidFill>
                  <a:srgbClr val="FF0000"/>
                </a:solidFill>
                <a:latin typeface="Open Sans"/>
              </a:rPr>
              <a:t>ancestor</a:t>
            </a:r>
            <a:r>
              <a:rPr lang="en-US" dirty="0">
                <a:solidFill>
                  <a:srgbClr val="888888"/>
                </a:solidFill>
                <a:latin typeface="Open Sans"/>
              </a:rPr>
              <a:t>::</a:t>
            </a:r>
            <a:r>
              <a:rPr lang="en-US" dirty="0">
                <a:solidFill>
                  <a:srgbClr val="800080"/>
                </a:solidFill>
                <a:latin typeface="Open Sans"/>
              </a:rPr>
              <a:t>form   </a:t>
            </a:r>
            <a:r>
              <a:rPr lang="en-US" dirty="0">
                <a:solidFill>
                  <a:srgbClr val="888888"/>
                </a:solidFill>
                <a:latin typeface="Open Sans"/>
              </a:rPr>
              <a:t>: will select the </a:t>
            </a:r>
            <a:r>
              <a:rPr lang="en-US" dirty="0">
                <a:solidFill>
                  <a:srgbClr val="800080"/>
                </a:solidFill>
                <a:latin typeface="Open Sans"/>
              </a:rPr>
              <a:t>form </a:t>
            </a:r>
            <a:r>
              <a:rPr lang="en-US" dirty="0">
                <a:solidFill>
                  <a:srgbClr val="888888"/>
                </a:solidFill>
                <a:latin typeface="Open Sans"/>
              </a:rPr>
              <a:t>element</a:t>
            </a:r>
          </a:p>
          <a:p>
            <a:pPr algn="l">
              <a:buFont typeface="+mj-lt"/>
              <a:buAutoNum type="arabicPeriod"/>
            </a:pPr>
            <a:r>
              <a:rPr lang="en-US" dirty="0">
                <a:solidFill>
                  <a:srgbClr val="808000"/>
                </a:solidFill>
                <a:latin typeface="Open Sans"/>
              </a:rPr>
              <a:t>//input[@id=’</a:t>
            </a:r>
            <a:r>
              <a:rPr lang="en-US" dirty="0" err="1">
                <a:solidFill>
                  <a:srgbClr val="808000"/>
                </a:solidFill>
                <a:latin typeface="Open Sans"/>
              </a:rPr>
              <a:t>txtUsername</a:t>
            </a:r>
            <a:r>
              <a:rPr lang="en-US" dirty="0">
                <a:solidFill>
                  <a:srgbClr val="808000"/>
                </a:solidFill>
                <a:latin typeface="Open Sans"/>
              </a:rPr>
              <a:t>’]/</a:t>
            </a:r>
            <a:r>
              <a:rPr lang="en-US" dirty="0">
                <a:solidFill>
                  <a:srgbClr val="FF0000"/>
                </a:solidFill>
                <a:latin typeface="Open Sans"/>
              </a:rPr>
              <a:t>ancestor</a:t>
            </a:r>
            <a:r>
              <a:rPr lang="en-US" dirty="0">
                <a:solidFill>
                  <a:srgbClr val="888888"/>
                </a:solidFill>
                <a:latin typeface="Open Sans"/>
              </a:rPr>
              <a:t>::</a:t>
            </a:r>
            <a:r>
              <a:rPr lang="en-US" dirty="0">
                <a:solidFill>
                  <a:srgbClr val="800080"/>
                </a:solidFill>
                <a:latin typeface="Open Sans"/>
              </a:rPr>
              <a:t>*</a:t>
            </a:r>
            <a:r>
              <a:rPr lang="en-US" dirty="0">
                <a:solidFill>
                  <a:srgbClr val="888888"/>
                </a:solidFill>
                <a:latin typeface="Open Sans"/>
              </a:rPr>
              <a:t>         : </a:t>
            </a:r>
            <a:r>
              <a:rPr lang="en-US" dirty="0">
                <a:solidFill>
                  <a:srgbClr val="800080"/>
                </a:solidFill>
                <a:latin typeface="Open Sans"/>
              </a:rPr>
              <a:t>div</a:t>
            </a:r>
            <a:r>
              <a:rPr lang="en-US" dirty="0">
                <a:solidFill>
                  <a:srgbClr val="888888"/>
                </a:solidFill>
                <a:latin typeface="Open Sans"/>
              </a:rPr>
              <a:t> element will be selected from the available candidates as it comes first in the path.  </a:t>
            </a:r>
          </a:p>
          <a:p>
            <a:pPr algn="l"/>
            <a:endParaRPr lang="en-US" dirty="0"/>
          </a:p>
        </p:txBody>
      </p:sp>
      <p:pic>
        <p:nvPicPr>
          <p:cNvPr id="1026" name="Picture 2" descr="http://pragmatictestlabs.com/wp-content/uploads/2016/09/14.png">
            <a:extLst>
              <a:ext uri="{FF2B5EF4-FFF2-40B4-BE49-F238E27FC236}">
                <a16:creationId xmlns:a16="http://schemas.microsoft.com/office/drawing/2014/main" id="{F9E6567C-E7BD-4993-836F-A0B5E3F03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265582"/>
            <a:ext cx="54864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593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n-US" dirty="0"/>
              <a:t>Locating following and preceding  </a:t>
            </a:r>
            <a:r>
              <a:rPr lang="en-US" dirty="0">
                <a:solidFill>
                  <a:srgbClr val="FF0000"/>
                </a:solidFill>
              </a:rPr>
              <a:t>elements</a:t>
            </a: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8162" y="1691105"/>
            <a:ext cx="5608441" cy="1708160"/>
          </a:xfrm>
        </p:spPr>
        <p:txBody>
          <a:bodyPr/>
          <a:lstStyle/>
          <a:p>
            <a:r>
              <a:rPr lang="en-US" dirty="0">
                <a:solidFill>
                  <a:srgbClr val="888888"/>
                </a:solidFill>
                <a:latin typeface="Open Sans"/>
              </a:rPr>
              <a:t>Keyword </a:t>
            </a:r>
            <a:r>
              <a:rPr lang="en-US" dirty="0">
                <a:solidFill>
                  <a:srgbClr val="FF0000"/>
                </a:solidFill>
                <a:latin typeface="Open Sans"/>
              </a:rPr>
              <a:t>following::</a:t>
            </a:r>
            <a:r>
              <a:rPr lang="en-US" dirty="0">
                <a:solidFill>
                  <a:srgbClr val="888888"/>
                </a:solidFill>
                <a:latin typeface="Open Sans"/>
              </a:rPr>
              <a:t> can be used for locating an element anywhere below the tree with respect to a known element.</a:t>
            </a:r>
          </a:p>
          <a:p>
            <a:r>
              <a:rPr lang="en-US" dirty="0">
                <a:solidFill>
                  <a:srgbClr val="888888"/>
                </a:solidFill>
                <a:latin typeface="Open Sans"/>
              </a:rPr>
              <a:t>Syntax:</a:t>
            </a:r>
          </a:p>
          <a:p>
            <a:r>
              <a:rPr lang="en-US" dirty="0">
                <a:solidFill>
                  <a:srgbClr val="ADADAD"/>
                </a:solidFill>
                <a:latin typeface="Open Sans"/>
              </a:rPr>
              <a:t>//</a:t>
            </a:r>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ADADAD"/>
                </a:solidFill>
                <a:latin typeface="Open Sans"/>
              </a:rPr>
              <a:t>/</a:t>
            </a:r>
            <a:r>
              <a:rPr lang="en-US" dirty="0">
                <a:solidFill>
                  <a:srgbClr val="FF0000"/>
                </a:solidFill>
                <a:latin typeface="Open Sans"/>
              </a:rPr>
              <a:t>following</a:t>
            </a:r>
            <a:r>
              <a:rPr lang="en-US" dirty="0">
                <a:solidFill>
                  <a:srgbClr val="ADADAD"/>
                </a:solidFill>
                <a:latin typeface="Open Sans"/>
              </a:rPr>
              <a:t>::&lt;</a:t>
            </a:r>
            <a:r>
              <a:rPr lang="en-US" dirty="0" err="1">
                <a:solidFill>
                  <a:srgbClr val="800080"/>
                </a:solidFill>
                <a:latin typeface="Open Sans"/>
              </a:rPr>
              <a:t>elementName</a:t>
            </a:r>
            <a:r>
              <a:rPr lang="en-US" dirty="0">
                <a:solidFill>
                  <a:srgbClr val="ADADAD"/>
                </a:solidFill>
                <a:latin typeface="Open Sans"/>
              </a:rPr>
              <a:t>&gt; or</a:t>
            </a:r>
          </a:p>
          <a:p>
            <a:r>
              <a:rPr lang="en-US" dirty="0">
                <a:solidFill>
                  <a:srgbClr val="ADADAD"/>
                </a:solidFill>
                <a:latin typeface="Open Sans"/>
              </a:rPr>
              <a:t>//</a:t>
            </a:r>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ADADAD"/>
                </a:solidFill>
                <a:latin typeface="Open Sans"/>
              </a:rPr>
              <a:t>/</a:t>
            </a:r>
            <a:r>
              <a:rPr lang="en-US" dirty="0">
                <a:solidFill>
                  <a:srgbClr val="FF0000"/>
                </a:solidFill>
                <a:latin typeface="Open Sans"/>
              </a:rPr>
              <a:t>following</a:t>
            </a:r>
            <a:r>
              <a:rPr lang="en-US" dirty="0">
                <a:solidFill>
                  <a:srgbClr val="ADADAD"/>
                </a:solidFill>
                <a:latin typeface="Open Sans"/>
              </a:rPr>
              <a:t>::</a:t>
            </a:r>
            <a:r>
              <a:rPr lang="en-US" dirty="0">
                <a:solidFill>
                  <a:srgbClr val="800080"/>
                </a:solidFill>
                <a:latin typeface="Open Sans"/>
              </a:rPr>
              <a:t>*</a:t>
            </a:r>
            <a:endParaRPr lang="en-US" dirty="0"/>
          </a:p>
        </p:txBody>
      </p:sp>
      <p:sp>
        <p:nvSpPr>
          <p:cNvPr id="4" name="Content Placeholder 3">
            <a:extLst>
              <a:ext uri="{FF2B5EF4-FFF2-40B4-BE49-F238E27FC236}">
                <a16:creationId xmlns:a16="http://schemas.microsoft.com/office/drawing/2014/main" id="{58D871C4-EA40-4889-ADC9-70526DAC8825}"/>
              </a:ext>
            </a:extLst>
          </p:cNvPr>
          <p:cNvSpPr>
            <a:spLocks noGrp="1"/>
          </p:cNvSpPr>
          <p:nvPr>
            <p:ph idx="19"/>
          </p:nvPr>
        </p:nvSpPr>
        <p:spPr>
          <a:xfrm>
            <a:off x="788163" y="1423727"/>
            <a:ext cx="5007236" cy="369332"/>
          </a:xfrm>
        </p:spPr>
        <p:txBody>
          <a:bodyPr/>
          <a:lstStyle/>
          <a:p>
            <a:r>
              <a:rPr lang="en-US" dirty="0"/>
              <a:t>following</a:t>
            </a:r>
          </a:p>
        </p:txBody>
      </p:sp>
      <p:pic>
        <p:nvPicPr>
          <p:cNvPr id="2050" name="Picture 2" descr="http://pragmatictestlabs.com/wp-content/uploads/2016/09/15.png">
            <a:extLst>
              <a:ext uri="{FF2B5EF4-FFF2-40B4-BE49-F238E27FC236}">
                <a16:creationId xmlns:a16="http://schemas.microsoft.com/office/drawing/2014/main" id="{258C9C22-86AB-46FA-B9D6-BD06E8E14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243" y="1691105"/>
            <a:ext cx="5457825" cy="304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359FBDC-7248-4BBC-B664-035A0254194A}"/>
              </a:ext>
            </a:extLst>
          </p:cNvPr>
          <p:cNvSpPr/>
          <p:nvPr/>
        </p:nvSpPr>
        <p:spPr>
          <a:xfrm>
            <a:off x="703176" y="3666643"/>
            <a:ext cx="10716483" cy="2585323"/>
          </a:xfrm>
          <a:prstGeom prst="rect">
            <a:avLst/>
          </a:prstGeom>
        </p:spPr>
        <p:txBody>
          <a:bodyPr wrap="square">
            <a:spAutoFit/>
          </a:bodyPr>
          <a:lstStyle/>
          <a:p>
            <a:r>
              <a:rPr lang="en-US" dirty="0">
                <a:solidFill>
                  <a:srgbClr val="888888"/>
                </a:solidFill>
                <a:latin typeface="Open Sans"/>
              </a:rPr>
              <a:t>Examples:</a:t>
            </a:r>
          </a:p>
          <a:p>
            <a:pPr>
              <a:buFont typeface="+mj-lt"/>
              <a:buAutoNum type="arabicPeriod"/>
            </a:pPr>
            <a:r>
              <a:rPr lang="en-US" dirty="0">
                <a:solidFill>
                  <a:srgbClr val="808000"/>
                </a:solidFill>
                <a:latin typeface="Open Sans"/>
              </a:rPr>
              <a:t>//input[@id=’</a:t>
            </a:r>
            <a:r>
              <a:rPr lang="en-US" dirty="0" err="1">
                <a:solidFill>
                  <a:srgbClr val="808000"/>
                </a:solidFill>
                <a:latin typeface="Open Sans"/>
              </a:rPr>
              <a:t>txtUsername</a:t>
            </a:r>
            <a:r>
              <a:rPr lang="en-US" dirty="0">
                <a:solidFill>
                  <a:srgbClr val="808000"/>
                </a:solidFill>
                <a:latin typeface="Open Sans"/>
              </a:rPr>
              <a:t>’]</a:t>
            </a:r>
            <a:r>
              <a:rPr lang="en-US" dirty="0">
                <a:solidFill>
                  <a:srgbClr val="888888"/>
                </a:solidFill>
                <a:latin typeface="Open Sans"/>
              </a:rPr>
              <a:t>/</a:t>
            </a:r>
            <a:r>
              <a:rPr lang="en-US" dirty="0">
                <a:solidFill>
                  <a:srgbClr val="FF0000"/>
                </a:solidFill>
                <a:latin typeface="Open Sans"/>
              </a:rPr>
              <a:t>following</a:t>
            </a:r>
            <a:r>
              <a:rPr lang="en-US" dirty="0">
                <a:solidFill>
                  <a:srgbClr val="888888"/>
                </a:solidFill>
                <a:latin typeface="Open Sans"/>
              </a:rPr>
              <a:t>::</a:t>
            </a:r>
            <a:r>
              <a:rPr lang="en-US" dirty="0">
                <a:solidFill>
                  <a:srgbClr val="800080"/>
                </a:solidFill>
                <a:latin typeface="Open Sans"/>
              </a:rPr>
              <a:t>input</a:t>
            </a:r>
            <a:endParaRPr lang="en-US" dirty="0">
              <a:solidFill>
                <a:srgbClr val="888888"/>
              </a:solidFill>
              <a:latin typeface="Open Sans"/>
            </a:endParaRPr>
          </a:p>
          <a:p>
            <a:pPr>
              <a:buFont typeface="+mj-lt"/>
              <a:buAutoNum type="arabicPeriod"/>
            </a:pPr>
            <a:r>
              <a:rPr lang="en-US" dirty="0">
                <a:solidFill>
                  <a:srgbClr val="808000"/>
                </a:solidFill>
                <a:latin typeface="Open Sans"/>
              </a:rPr>
              <a:t>//input[@id=’</a:t>
            </a:r>
            <a:r>
              <a:rPr lang="en-US" dirty="0" err="1">
                <a:solidFill>
                  <a:srgbClr val="808000"/>
                </a:solidFill>
                <a:latin typeface="Open Sans"/>
              </a:rPr>
              <a:t>txtUsername</a:t>
            </a:r>
            <a:r>
              <a:rPr lang="en-US" dirty="0">
                <a:solidFill>
                  <a:srgbClr val="808000"/>
                </a:solidFill>
                <a:latin typeface="Open Sans"/>
              </a:rPr>
              <a:t>’]</a:t>
            </a:r>
            <a:r>
              <a:rPr lang="en-US" dirty="0">
                <a:solidFill>
                  <a:srgbClr val="888888"/>
                </a:solidFill>
                <a:latin typeface="Open Sans"/>
              </a:rPr>
              <a:t>/</a:t>
            </a:r>
            <a:r>
              <a:rPr lang="en-US" dirty="0">
                <a:solidFill>
                  <a:srgbClr val="FF0000"/>
                </a:solidFill>
                <a:latin typeface="Open Sans"/>
              </a:rPr>
              <a:t>following</a:t>
            </a:r>
            <a:r>
              <a:rPr lang="en-US" dirty="0">
                <a:solidFill>
                  <a:srgbClr val="888888"/>
                </a:solidFill>
                <a:latin typeface="Open Sans"/>
              </a:rPr>
              <a:t>::</a:t>
            </a:r>
            <a:r>
              <a:rPr lang="en-US" dirty="0">
                <a:solidFill>
                  <a:srgbClr val="800080"/>
                </a:solidFill>
                <a:latin typeface="Open Sans"/>
              </a:rPr>
              <a:t>*</a:t>
            </a:r>
          </a:p>
          <a:p>
            <a:endParaRPr lang="en-US" dirty="0">
              <a:solidFill>
                <a:srgbClr val="888888"/>
              </a:solidFill>
              <a:latin typeface="Open Sans"/>
            </a:endParaRPr>
          </a:p>
          <a:p>
            <a:r>
              <a:rPr lang="en-US" dirty="0">
                <a:solidFill>
                  <a:srgbClr val="888888"/>
                </a:solidFill>
                <a:latin typeface="Open Sans"/>
              </a:rPr>
              <a:t>There are two candidate elements. Any descendant elements after the first candidate in the path are excluded by Selenium.</a:t>
            </a:r>
          </a:p>
          <a:p>
            <a:endParaRPr lang="en-US" dirty="0">
              <a:solidFill>
                <a:srgbClr val="888888"/>
              </a:solidFill>
              <a:latin typeface="Open Sans"/>
            </a:endParaRPr>
          </a:p>
          <a:p>
            <a:r>
              <a:rPr lang="en-US" dirty="0">
                <a:solidFill>
                  <a:srgbClr val="888888"/>
                </a:solidFill>
                <a:latin typeface="Open Sans"/>
              </a:rPr>
              <a:t>To select the login button input element with respect to the username field.</a:t>
            </a:r>
          </a:p>
          <a:p>
            <a:pPr>
              <a:buFont typeface="+mj-lt"/>
              <a:buAutoNum type="arabicPeriod"/>
            </a:pPr>
            <a:r>
              <a:rPr lang="en-US" dirty="0">
                <a:solidFill>
                  <a:srgbClr val="808000"/>
                </a:solidFill>
                <a:latin typeface="Open Sans"/>
              </a:rPr>
              <a:t>//input[@id=’</a:t>
            </a:r>
            <a:r>
              <a:rPr lang="en-US" dirty="0" err="1">
                <a:solidFill>
                  <a:srgbClr val="808000"/>
                </a:solidFill>
                <a:latin typeface="Open Sans"/>
              </a:rPr>
              <a:t>txtUsername</a:t>
            </a:r>
            <a:r>
              <a:rPr lang="en-US" dirty="0">
                <a:solidFill>
                  <a:srgbClr val="808000"/>
                </a:solidFill>
                <a:latin typeface="Open Sans"/>
              </a:rPr>
              <a:t>’]</a:t>
            </a:r>
            <a:r>
              <a:rPr lang="en-US" dirty="0">
                <a:solidFill>
                  <a:srgbClr val="888888"/>
                </a:solidFill>
                <a:latin typeface="Open Sans"/>
              </a:rPr>
              <a:t>/</a:t>
            </a:r>
            <a:r>
              <a:rPr lang="en-US" dirty="0">
                <a:solidFill>
                  <a:srgbClr val="FF0000"/>
                </a:solidFill>
                <a:latin typeface="Open Sans"/>
              </a:rPr>
              <a:t>following</a:t>
            </a:r>
            <a:r>
              <a:rPr lang="en-US" dirty="0">
                <a:solidFill>
                  <a:srgbClr val="888888"/>
                </a:solidFill>
                <a:latin typeface="Open Sans"/>
              </a:rPr>
              <a:t>::</a:t>
            </a:r>
            <a:r>
              <a:rPr lang="en-US" dirty="0">
                <a:solidFill>
                  <a:srgbClr val="800080"/>
                </a:solidFill>
                <a:latin typeface="Open Sans"/>
              </a:rPr>
              <a:t>input[last()]  </a:t>
            </a:r>
            <a:endParaRPr lang="en-US" dirty="0">
              <a:solidFill>
                <a:srgbClr val="888888"/>
              </a:solidFill>
              <a:latin typeface="Open Sans"/>
            </a:endParaRPr>
          </a:p>
        </p:txBody>
      </p:sp>
    </p:spTree>
    <p:extLst>
      <p:ext uri="{BB962C8B-B14F-4D97-AF65-F5344CB8AC3E}">
        <p14:creationId xmlns:p14="http://schemas.microsoft.com/office/powerpoint/2010/main" val="3738792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n-US" dirty="0"/>
              <a:t>Locating following and preceding  </a:t>
            </a:r>
            <a:r>
              <a:rPr lang="en-US" dirty="0">
                <a:solidFill>
                  <a:srgbClr val="FF0000"/>
                </a:solidFill>
              </a:rPr>
              <a:t>elements</a:t>
            </a: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8162" y="1691105"/>
            <a:ext cx="5608441" cy="1708160"/>
          </a:xfrm>
        </p:spPr>
        <p:txBody>
          <a:bodyPr/>
          <a:lstStyle/>
          <a:p>
            <a:r>
              <a:rPr lang="en-US" dirty="0">
                <a:solidFill>
                  <a:srgbClr val="888888"/>
                </a:solidFill>
                <a:latin typeface="Open Sans"/>
              </a:rPr>
              <a:t>Keyword </a:t>
            </a:r>
            <a:r>
              <a:rPr lang="en-US" dirty="0">
                <a:solidFill>
                  <a:srgbClr val="FF0000"/>
                </a:solidFill>
                <a:latin typeface="Open Sans"/>
              </a:rPr>
              <a:t>preceding</a:t>
            </a:r>
            <a:r>
              <a:rPr lang="en-US" dirty="0">
                <a:solidFill>
                  <a:srgbClr val="888888"/>
                </a:solidFill>
                <a:latin typeface="Open Sans"/>
              </a:rPr>
              <a:t>:: is used for locating an element before a known (</a:t>
            </a:r>
            <a:r>
              <a:rPr lang="en-US" dirty="0" err="1">
                <a:solidFill>
                  <a:srgbClr val="888888"/>
                </a:solidFill>
                <a:latin typeface="Open Sans"/>
              </a:rPr>
              <a:t>xpath</a:t>
            </a:r>
            <a:r>
              <a:rPr lang="en-US" dirty="0">
                <a:solidFill>
                  <a:srgbClr val="888888"/>
                </a:solidFill>
                <a:latin typeface="Open Sans"/>
              </a:rPr>
              <a:t>) element.</a:t>
            </a:r>
          </a:p>
          <a:p>
            <a:r>
              <a:rPr lang="en-US" dirty="0" err="1">
                <a:solidFill>
                  <a:srgbClr val="888888"/>
                </a:solidFill>
                <a:latin typeface="Open Sans"/>
              </a:rPr>
              <a:t>Syndax</a:t>
            </a:r>
            <a:r>
              <a:rPr lang="en-US" dirty="0">
                <a:solidFill>
                  <a:srgbClr val="888888"/>
                </a:solidFill>
                <a:latin typeface="Open Sans"/>
              </a:rPr>
              <a:t>:</a:t>
            </a:r>
          </a:p>
          <a:p>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ADADAD"/>
                </a:solidFill>
                <a:latin typeface="Open Sans"/>
              </a:rPr>
              <a:t>/</a:t>
            </a:r>
            <a:r>
              <a:rPr lang="en-US" dirty="0">
                <a:solidFill>
                  <a:srgbClr val="FF0000"/>
                </a:solidFill>
                <a:latin typeface="Open Sans"/>
              </a:rPr>
              <a:t>preceding</a:t>
            </a:r>
            <a:r>
              <a:rPr lang="en-US" dirty="0">
                <a:solidFill>
                  <a:srgbClr val="ADADAD"/>
                </a:solidFill>
                <a:latin typeface="Open Sans"/>
              </a:rPr>
              <a:t>::&lt;</a:t>
            </a:r>
            <a:r>
              <a:rPr lang="en-US" dirty="0" err="1">
                <a:solidFill>
                  <a:srgbClr val="800080"/>
                </a:solidFill>
                <a:latin typeface="Open Sans"/>
              </a:rPr>
              <a:t>elementName</a:t>
            </a:r>
            <a:r>
              <a:rPr lang="en-US" dirty="0">
                <a:solidFill>
                  <a:srgbClr val="ADADAD"/>
                </a:solidFill>
                <a:latin typeface="Open Sans"/>
              </a:rPr>
              <a:t>&gt; or</a:t>
            </a:r>
          </a:p>
          <a:p>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ADADAD"/>
                </a:solidFill>
                <a:latin typeface="Open Sans"/>
              </a:rPr>
              <a:t>/</a:t>
            </a:r>
            <a:r>
              <a:rPr lang="en-US" dirty="0">
                <a:solidFill>
                  <a:srgbClr val="FF0000"/>
                </a:solidFill>
                <a:latin typeface="Open Sans"/>
              </a:rPr>
              <a:t>preceding</a:t>
            </a:r>
            <a:r>
              <a:rPr lang="en-US" dirty="0">
                <a:solidFill>
                  <a:srgbClr val="ADADAD"/>
                </a:solidFill>
                <a:latin typeface="Open Sans"/>
              </a:rPr>
              <a:t>::*</a:t>
            </a:r>
          </a:p>
        </p:txBody>
      </p:sp>
      <p:sp>
        <p:nvSpPr>
          <p:cNvPr id="4" name="Content Placeholder 3">
            <a:extLst>
              <a:ext uri="{FF2B5EF4-FFF2-40B4-BE49-F238E27FC236}">
                <a16:creationId xmlns:a16="http://schemas.microsoft.com/office/drawing/2014/main" id="{58D871C4-EA40-4889-ADC9-70526DAC8825}"/>
              </a:ext>
            </a:extLst>
          </p:cNvPr>
          <p:cNvSpPr>
            <a:spLocks noGrp="1"/>
          </p:cNvSpPr>
          <p:nvPr>
            <p:ph idx="19"/>
          </p:nvPr>
        </p:nvSpPr>
        <p:spPr>
          <a:xfrm>
            <a:off x="788163" y="1423727"/>
            <a:ext cx="5007236" cy="369332"/>
          </a:xfrm>
        </p:spPr>
        <p:txBody>
          <a:bodyPr/>
          <a:lstStyle/>
          <a:p>
            <a:r>
              <a:rPr lang="es-AR" dirty="0"/>
              <a:t>preceding </a:t>
            </a:r>
            <a:endParaRPr lang="en-US" dirty="0"/>
          </a:p>
        </p:txBody>
      </p:sp>
      <p:sp>
        <p:nvSpPr>
          <p:cNvPr id="9" name="Rectangle 8">
            <a:extLst>
              <a:ext uri="{FF2B5EF4-FFF2-40B4-BE49-F238E27FC236}">
                <a16:creationId xmlns:a16="http://schemas.microsoft.com/office/drawing/2014/main" id="{B359FBDC-7248-4BBC-B664-035A0254194A}"/>
              </a:ext>
            </a:extLst>
          </p:cNvPr>
          <p:cNvSpPr/>
          <p:nvPr/>
        </p:nvSpPr>
        <p:spPr>
          <a:xfrm>
            <a:off x="703176" y="3666643"/>
            <a:ext cx="10716483" cy="2031325"/>
          </a:xfrm>
          <a:prstGeom prst="rect">
            <a:avLst/>
          </a:prstGeom>
        </p:spPr>
        <p:txBody>
          <a:bodyPr wrap="square">
            <a:spAutoFit/>
          </a:bodyPr>
          <a:lstStyle/>
          <a:p>
            <a:r>
              <a:rPr lang="en-US" dirty="0">
                <a:solidFill>
                  <a:srgbClr val="888888"/>
                </a:solidFill>
                <a:latin typeface="Open Sans"/>
              </a:rPr>
              <a:t>Example :</a:t>
            </a:r>
          </a:p>
          <a:p>
            <a:pPr>
              <a:buFont typeface="+mj-lt"/>
              <a:buAutoNum type="arabicPeriod"/>
            </a:pPr>
            <a:r>
              <a:rPr lang="en-US" dirty="0">
                <a:solidFill>
                  <a:srgbClr val="808000"/>
                </a:solidFill>
                <a:latin typeface="Open Sans"/>
              </a:rPr>
              <a:t>//span[text()=’Password’]/</a:t>
            </a:r>
            <a:r>
              <a:rPr lang="en-US" dirty="0">
                <a:solidFill>
                  <a:srgbClr val="FF0000"/>
                </a:solidFill>
                <a:latin typeface="Open Sans"/>
              </a:rPr>
              <a:t>preceding</a:t>
            </a:r>
            <a:r>
              <a:rPr lang="en-US" dirty="0">
                <a:solidFill>
                  <a:srgbClr val="888888"/>
                </a:solidFill>
                <a:latin typeface="Open Sans"/>
              </a:rPr>
              <a:t>::</a:t>
            </a:r>
            <a:r>
              <a:rPr lang="en-US" dirty="0">
                <a:solidFill>
                  <a:srgbClr val="800080"/>
                </a:solidFill>
                <a:latin typeface="Open Sans"/>
              </a:rPr>
              <a:t>input</a:t>
            </a:r>
          </a:p>
          <a:p>
            <a:endParaRPr lang="en-US" dirty="0">
              <a:solidFill>
                <a:srgbClr val="888888"/>
              </a:solidFill>
              <a:latin typeface="Open Sans"/>
            </a:endParaRPr>
          </a:p>
          <a:p>
            <a:r>
              <a:rPr lang="en-US" dirty="0">
                <a:solidFill>
                  <a:srgbClr val="888888"/>
                </a:solidFill>
                <a:latin typeface="Open Sans"/>
              </a:rPr>
              <a:t>There will be two candidate elements. Selenium will select the password input element. Elements are ordered from the context note (</a:t>
            </a:r>
            <a:r>
              <a:rPr lang="en-US" b="1" dirty="0">
                <a:solidFill>
                  <a:srgbClr val="888888"/>
                </a:solidFill>
                <a:latin typeface="Open Sans"/>
              </a:rPr>
              <a:t>span</a:t>
            </a:r>
            <a:r>
              <a:rPr lang="en-US" dirty="0">
                <a:solidFill>
                  <a:srgbClr val="888888"/>
                </a:solidFill>
                <a:latin typeface="Open Sans"/>
              </a:rPr>
              <a:t>) with the known XPath.</a:t>
            </a:r>
          </a:p>
          <a:p>
            <a:endParaRPr lang="en-US" dirty="0">
              <a:solidFill>
                <a:srgbClr val="888888"/>
              </a:solidFill>
              <a:latin typeface="Open Sans"/>
            </a:endParaRPr>
          </a:p>
          <a:p>
            <a:r>
              <a:rPr lang="en-US" dirty="0">
                <a:solidFill>
                  <a:srgbClr val="808000"/>
                </a:solidFill>
                <a:latin typeface="Open Sans"/>
              </a:rPr>
              <a:t>//span[text()=’Password’]/</a:t>
            </a:r>
            <a:r>
              <a:rPr lang="en-US" dirty="0">
                <a:solidFill>
                  <a:srgbClr val="FF0000"/>
                </a:solidFill>
                <a:latin typeface="Open Sans"/>
              </a:rPr>
              <a:t>preceding</a:t>
            </a:r>
            <a:r>
              <a:rPr lang="en-US" dirty="0">
                <a:solidFill>
                  <a:srgbClr val="888888"/>
                </a:solidFill>
                <a:latin typeface="Open Sans"/>
              </a:rPr>
              <a:t>::</a:t>
            </a:r>
            <a:r>
              <a:rPr lang="en-US" dirty="0">
                <a:solidFill>
                  <a:srgbClr val="800080"/>
                </a:solidFill>
                <a:latin typeface="Open Sans"/>
              </a:rPr>
              <a:t>input[2] </a:t>
            </a:r>
            <a:r>
              <a:rPr lang="en-US" dirty="0">
                <a:solidFill>
                  <a:srgbClr val="888888"/>
                </a:solidFill>
                <a:latin typeface="Open Sans"/>
              </a:rPr>
              <a:t>can be used for selecting the username field.</a:t>
            </a:r>
            <a:endParaRPr lang="en-US" b="0" i="0" dirty="0">
              <a:solidFill>
                <a:srgbClr val="888888"/>
              </a:solidFill>
              <a:effectLst/>
              <a:latin typeface="Open Sans"/>
            </a:endParaRPr>
          </a:p>
        </p:txBody>
      </p:sp>
      <p:pic>
        <p:nvPicPr>
          <p:cNvPr id="3074" name="Picture 2" descr="http://pragmatictestlabs.com/wp-content/uploads/2016/09/16.png">
            <a:extLst>
              <a:ext uri="{FF2B5EF4-FFF2-40B4-BE49-F238E27FC236}">
                <a16:creationId xmlns:a16="http://schemas.microsoft.com/office/drawing/2014/main" id="{CFFADE72-B3DE-4D49-A28C-8EBE8E89F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8573" y="1793059"/>
            <a:ext cx="4429125"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93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s-AR" dirty="0" err="1"/>
              <a:t>Locating</a:t>
            </a:r>
            <a:r>
              <a:rPr lang="es-AR" dirty="0"/>
              <a:t> </a:t>
            </a:r>
            <a:r>
              <a:rPr lang="es-AR" dirty="0" err="1"/>
              <a:t>preceding</a:t>
            </a:r>
            <a:r>
              <a:rPr lang="es-AR" dirty="0"/>
              <a:t> and </a:t>
            </a:r>
            <a:r>
              <a:rPr lang="es-AR" dirty="0" err="1"/>
              <a:t>following</a:t>
            </a:r>
            <a:br>
              <a:rPr lang="es-AR" dirty="0"/>
            </a:br>
            <a:r>
              <a:rPr lang="es-AR" dirty="0"/>
              <a:t> </a:t>
            </a:r>
            <a:r>
              <a:rPr lang="es-AR" dirty="0" err="1">
                <a:solidFill>
                  <a:srgbClr val="FF0000"/>
                </a:solidFill>
              </a:rPr>
              <a:t>sibling</a:t>
            </a:r>
            <a:endParaRPr lang="es-AR" dirty="0">
              <a:solidFill>
                <a:srgbClr val="FF0000"/>
              </a:solidFill>
            </a:endParaRP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8162" y="1691105"/>
            <a:ext cx="5608441" cy="2200602"/>
          </a:xfrm>
        </p:spPr>
        <p:txBody>
          <a:bodyPr/>
          <a:lstStyle/>
          <a:p>
            <a:r>
              <a:rPr lang="en-US" dirty="0">
                <a:solidFill>
                  <a:srgbClr val="888888"/>
                </a:solidFill>
                <a:latin typeface="Open Sans"/>
              </a:rPr>
              <a:t>Keyword preceding-sibling:: is used to selects the sibling(</a:t>
            </a:r>
            <a:r>
              <a:rPr lang="en-US" b="1" dirty="0">
                <a:solidFill>
                  <a:srgbClr val="888888"/>
                </a:solidFill>
                <a:latin typeface="Open Sans"/>
              </a:rPr>
              <a:t>s</a:t>
            </a:r>
            <a:r>
              <a:rPr lang="en-US" dirty="0">
                <a:solidFill>
                  <a:srgbClr val="888888"/>
                </a:solidFill>
                <a:latin typeface="Open Sans"/>
              </a:rPr>
              <a:t>) that comes before the context node with a known XPath. (nodes in the same level of the HTML hierarchy)</a:t>
            </a:r>
          </a:p>
          <a:p>
            <a:r>
              <a:rPr lang="en-US" dirty="0">
                <a:solidFill>
                  <a:srgbClr val="888888"/>
                </a:solidFill>
                <a:latin typeface="Open Sans"/>
              </a:rPr>
              <a:t>Syntax:</a:t>
            </a:r>
          </a:p>
          <a:p>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FF0000"/>
                </a:solidFill>
                <a:latin typeface="Open Sans"/>
              </a:rPr>
              <a:t>preceding-sibling</a:t>
            </a:r>
            <a:r>
              <a:rPr lang="en-US" dirty="0">
                <a:solidFill>
                  <a:srgbClr val="ADADAD"/>
                </a:solidFill>
                <a:latin typeface="Open Sans"/>
              </a:rPr>
              <a:t>::&lt;</a:t>
            </a:r>
            <a:r>
              <a:rPr lang="en-US" dirty="0" err="1">
                <a:solidFill>
                  <a:srgbClr val="800080"/>
                </a:solidFill>
                <a:latin typeface="Open Sans"/>
              </a:rPr>
              <a:t>elementName</a:t>
            </a:r>
            <a:r>
              <a:rPr lang="en-US" dirty="0">
                <a:solidFill>
                  <a:srgbClr val="ADADAD"/>
                </a:solidFill>
                <a:latin typeface="Open Sans"/>
              </a:rPr>
              <a:t>&gt; or</a:t>
            </a:r>
          </a:p>
          <a:p>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ADADAD"/>
                </a:solidFill>
                <a:latin typeface="Open Sans"/>
              </a:rPr>
              <a:t>/</a:t>
            </a:r>
            <a:r>
              <a:rPr lang="en-US" dirty="0">
                <a:solidFill>
                  <a:srgbClr val="FF0000"/>
                </a:solidFill>
                <a:latin typeface="Open Sans"/>
              </a:rPr>
              <a:t>preceding-sibling</a:t>
            </a:r>
            <a:r>
              <a:rPr lang="en-US" dirty="0">
                <a:solidFill>
                  <a:srgbClr val="ADADAD"/>
                </a:solidFill>
                <a:latin typeface="Open Sans"/>
              </a:rPr>
              <a:t>::</a:t>
            </a:r>
            <a:r>
              <a:rPr lang="en-US" dirty="0">
                <a:solidFill>
                  <a:srgbClr val="800080"/>
                </a:solidFill>
                <a:latin typeface="Open Sans"/>
              </a:rPr>
              <a:t>*</a:t>
            </a:r>
            <a:endParaRPr lang="en-US" dirty="0">
              <a:solidFill>
                <a:srgbClr val="ADADAD"/>
              </a:solidFill>
              <a:latin typeface="Open Sans"/>
            </a:endParaRPr>
          </a:p>
        </p:txBody>
      </p:sp>
      <p:sp>
        <p:nvSpPr>
          <p:cNvPr id="4" name="Content Placeholder 3">
            <a:extLst>
              <a:ext uri="{FF2B5EF4-FFF2-40B4-BE49-F238E27FC236}">
                <a16:creationId xmlns:a16="http://schemas.microsoft.com/office/drawing/2014/main" id="{58D871C4-EA40-4889-ADC9-70526DAC8825}"/>
              </a:ext>
            </a:extLst>
          </p:cNvPr>
          <p:cNvSpPr>
            <a:spLocks noGrp="1"/>
          </p:cNvSpPr>
          <p:nvPr>
            <p:ph idx="19"/>
          </p:nvPr>
        </p:nvSpPr>
        <p:spPr>
          <a:xfrm>
            <a:off x="788163" y="1423727"/>
            <a:ext cx="5007236" cy="369332"/>
          </a:xfrm>
        </p:spPr>
        <p:txBody>
          <a:bodyPr/>
          <a:lstStyle/>
          <a:p>
            <a:r>
              <a:rPr lang="es-AR" dirty="0"/>
              <a:t>preceding </a:t>
            </a:r>
            <a:endParaRPr lang="en-US" dirty="0"/>
          </a:p>
        </p:txBody>
      </p:sp>
      <p:sp>
        <p:nvSpPr>
          <p:cNvPr id="9" name="Rectangle 8">
            <a:extLst>
              <a:ext uri="{FF2B5EF4-FFF2-40B4-BE49-F238E27FC236}">
                <a16:creationId xmlns:a16="http://schemas.microsoft.com/office/drawing/2014/main" id="{B359FBDC-7248-4BBC-B664-035A0254194A}"/>
              </a:ext>
            </a:extLst>
          </p:cNvPr>
          <p:cNvSpPr/>
          <p:nvPr/>
        </p:nvSpPr>
        <p:spPr>
          <a:xfrm>
            <a:off x="703176" y="3666643"/>
            <a:ext cx="10716483"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88888"/>
                </a:solidFill>
                <a:effectLst/>
                <a:uLnTx/>
                <a:uFillTx/>
                <a:latin typeface="Open Sans"/>
                <a:ea typeface="+mn-ea"/>
                <a:cs typeface="+mn-cs"/>
              </a:rPr>
              <a:t>Example :</a:t>
            </a:r>
          </a:p>
          <a:p>
            <a:pPr>
              <a:buFont typeface="+mj-lt"/>
              <a:buAutoNum type="arabicPeriod"/>
            </a:pPr>
            <a:r>
              <a:rPr lang="es-AR" dirty="0">
                <a:solidFill>
                  <a:srgbClr val="808000"/>
                </a:solidFill>
                <a:latin typeface="Open Sans"/>
              </a:rPr>
              <a:t>//</a:t>
            </a:r>
            <a:r>
              <a:rPr lang="es-AR" dirty="0" err="1">
                <a:solidFill>
                  <a:srgbClr val="808000"/>
                </a:solidFill>
                <a:latin typeface="Open Sans"/>
              </a:rPr>
              <a:t>span</a:t>
            </a:r>
            <a:r>
              <a:rPr lang="es-AR" dirty="0">
                <a:solidFill>
                  <a:srgbClr val="808000"/>
                </a:solidFill>
                <a:latin typeface="Open Sans"/>
              </a:rPr>
              <a:t>[</a:t>
            </a:r>
            <a:r>
              <a:rPr lang="es-AR" dirty="0" err="1">
                <a:solidFill>
                  <a:srgbClr val="808000"/>
                </a:solidFill>
                <a:latin typeface="Open Sans"/>
              </a:rPr>
              <a:t>contains</a:t>
            </a:r>
            <a:r>
              <a:rPr lang="es-AR" dirty="0">
                <a:solidFill>
                  <a:srgbClr val="808000"/>
                </a:solidFill>
                <a:latin typeface="Open Sans"/>
              </a:rPr>
              <a:t>(</a:t>
            </a:r>
            <a:r>
              <a:rPr lang="es-AR" dirty="0" err="1">
                <a:solidFill>
                  <a:srgbClr val="808000"/>
                </a:solidFill>
                <a:latin typeface="Open Sans"/>
              </a:rPr>
              <a:t>text</a:t>
            </a:r>
            <a:r>
              <a:rPr lang="es-AR" dirty="0">
                <a:solidFill>
                  <a:srgbClr val="808000"/>
                </a:solidFill>
                <a:latin typeface="Open Sans"/>
              </a:rPr>
              <a:t>(),’</a:t>
            </a:r>
            <a:r>
              <a:rPr lang="es-AR" dirty="0" err="1">
                <a:solidFill>
                  <a:srgbClr val="808000"/>
                </a:solidFill>
                <a:latin typeface="Open Sans"/>
              </a:rPr>
              <a:t>Username</a:t>
            </a:r>
            <a:r>
              <a:rPr lang="es-AR" dirty="0">
                <a:solidFill>
                  <a:srgbClr val="808000"/>
                </a:solidFill>
                <a:latin typeface="Open Sans"/>
              </a:rPr>
              <a:t>’)]/</a:t>
            </a:r>
            <a:r>
              <a:rPr lang="es-AR" dirty="0" err="1">
                <a:solidFill>
                  <a:srgbClr val="FF0000"/>
                </a:solidFill>
                <a:latin typeface="Open Sans"/>
              </a:rPr>
              <a:t>preceding-sibling</a:t>
            </a:r>
            <a:r>
              <a:rPr lang="es-AR" dirty="0">
                <a:solidFill>
                  <a:srgbClr val="888888"/>
                </a:solidFill>
                <a:latin typeface="Open Sans"/>
              </a:rPr>
              <a:t>::</a:t>
            </a:r>
            <a:r>
              <a:rPr lang="es-AR" dirty="0">
                <a:solidFill>
                  <a:srgbClr val="800080"/>
                </a:solidFill>
                <a:latin typeface="Open Sans"/>
              </a:rPr>
              <a:t>input</a:t>
            </a:r>
            <a:endParaRPr lang="es-AR" dirty="0">
              <a:solidFill>
                <a:srgbClr val="888888"/>
              </a:solidFill>
              <a:latin typeface="Open Sans"/>
            </a:endParaRPr>
          </a:p>
          <a:p>
            <a:pPr>
              <a:buFont typeface="+mj-lt"/>
              <a:buAutoNum type="arabicPeriod"/>
            </a:pPr>
            <a:r>
              <a:rPr lang="es-AR" dirty="0">
                <a:solidFill>
                  <a:srgbClr val="808000"/>
                </a:solidFill>
                <a:latin typeface="Open Sans"/>
              </a:rPr>
              <a:t>//</a:t>
            </a:r>
            <a:r>
              <a:rPr lang="es-AR" dirty="0" err="1">
                <a:solidFill>
                  <a:srgbClr val="808000"/>
                </a:solidFill>
                <a:latin typeface="Open Sans"/>
              </a:rPr>
              <a:t>span</a:t>
            </a:r>
            <a:r>
              <a:rPr lang="es-AR" dirty="0">
                <a:solidFill>
                  <a:srgbClr val="808000"/>
                </a:solidFill>
                <a:latin typeface="Open Sans"/>
              </a:rPr>
              <a:t>[</a:t>
            </a:r>
            <a:r>
              <a:rPr lang="es-AR" dirty="0" err="1">
                <a:solidFill>
                  <a:srgbClr val="808000"/>
                </a:solidFill>
                <a:latin typeface="Open Sans"/>
              </a:rPr>
              <a:t>contains</a:t>
            </a:r>
            <a:r>
              <a:rPr lang="es-AR" dirty="0">
                <a:solidFill>
                  <a:srgbClr val="808000"/>
                </a:solidFill>
                <a:latin typeface="Open Sans"/>
              </a:rPr>
              <a:t>(</a:t>
            </a:r>
            <a:r>
              <a:rPr lang="es-AR" dirty="0" err="1">
                <a:solidFill>
                  <a:srgbClr val="808000"/>
                </a:solidFill>
                <a:latin typeface="Open Sans"/>
              </a:rPr>
              <a:t>text</a:t>
            </a:r>
            <a:r>
              <a:rPr lang="es-AR" dirty="0">
                <a:solidFill>
                  <a:srgbClr val="808000"/>
                </a:solidFill>
                <a:latin typeface="Open Sans"/>
              </a:rPr>
              <a:t>(),’</a:t>
            </a:r>
            <a:r>
              <a:rPr lang="es-AR" dirty="0" err="1">
                <a:solidFill>
                  <a:srgbClr val="808000"/>
                </a:solidFill>
                <a:latin typeface="Open Sans"/>
              </a:rPr>
              <a:t>Username</a:t>
            </a:r>
            <a:r>
              <a:rPr lang="es-AR" dirty="0">
                <a:solidFill>
                  <a:srgbClr val="808000"/>
                </a:solidFill>
                <a:latin typeface="Open Sans"/>
              </a:rPr>
              <a:t>’)]/</a:t>
            </a:r>
            <a:r>
              <a:rPr lang="es-AR" dirty="0" err="1">
                <a:solidFill>
                  <a:srgbClr val="FF0000"/>
                </a:solidFill>
                <a:latin typeface="Open Sans"/>
              </a:rPr>
              <a:t>preceding-sibling</a:t>
            </a:r>
            <a:r>
              <a:rPr lang="es-AR" dirty="0">
                <a:solidFill>
                  <a:srgbClr val="888888"/>
                </a:solidFill>
                <a:latin typeface="Open Sans"/>
              </a:rPr>
              <a:t>::</a:t>
            </a:r>
            <a:r>
              <a:rPr lang="es-AR" dirty="0">
                <a:solidFill>
                  <a:srgbClr val="800080"/>
                </a:solidFill>
                <a:latin typeface="Open Sans"/>
              </a:rPr>
              <a:t>*</a:t>
            </a:r>
            <a:endParaRPr lang="es-AR" dirty="0">
              <a:solidFill>
                <a:srgbClr val="888888"/>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p:txBody>
      </p:sp>
      <p:pic>
        <p:nvPicPr>
          <p:cNvPr id="1026" name="Picture 2" descr="http://pragmatictestlabs.com/wp-content/uploads/2016/09/18.png">
            <a:extLst>
              <a:ext uri="{FF2B5EF4-FFF2-40B4-BE49-F238E27FC236}">
                <a16:creationId xmlns:a16="http://schemas.microsoft.com/office/drawing/2014/main" id="{2267ECC1-C068-43FB-B4E5-596FF32FF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1589" y="2441695"/>
            <a:ext cx="4791075"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730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a:t>
            </a:r>
            <a:endParaRPr lang="en-GB" dirty="0"/>
          </a:p>
        </p:txBody>
      </p:sp>
      <p:sp>
        <p:nvSpPr>
          <p:cNvPr id="3" name="Content Placeholder 2"/>
          <p:cNvSpPr>
            <a:spLocks noGrp="1"/>
          </p:cNvSpPr>
          <p:nvPr>
            <p:ph idx="13"/>
          </p:nvPr>
        </p:nvSpPr>
        <p:spPr>
          <a:xfrm>
            <a:off x="838200" y="1471082"/>
            <a:ext cx="5007236" cy="6469463"/>
          </a:xfrm>
        </p:spPr>
        <p:txBody>
          <a:bodyPr/>
          <a:lstStyle/>
          <a:p>
            <a:pPr marL="571500" lvl="1">
              <a:buFont typeface="Arial" panose="020B0604020202020204" pitchFamily="34" charset="0"/>
              <a:buChar char="•"/>
            </a:pPr>
            <a:r>
              <a:rPr lang="en-US" sz="1300" dirty="0">
                <a:latin typeface="+mj-lt"/>
              </a:rPr>
              <a:t>Introduction</a:t>
            </a:r>
          </a:p>
          <a:p>
            <a:pPr marL="571500" lvl="1">
              <a:buFont typeface="Arial" panose="020B0604020202020204" pitchFamily="34" charset="0"/>
              <a:buChar char="•"/>
            </a:pPr>
            <a:r>
              <a:rPr lang="en-US" sz="1300" dirty="0" err="1">
                <a:latin typeface="+mj-lt"/>
              </a:rPr>
              <a:t>Xpath</a:t>
            </a:r>
            <a:r>
              <a:rPr lang="en-US" sz="1300" dirty="0">
                <a:latin typeface="+mj-lt"/>
              </a:rPr>
              <a:t> on testing automation</a:t>
            </a:r>
          </a:p>
          <a:p>
            <a:pPr marL="571500" lvl="1">
              <a:buFont typeface="Arial" panose="020B0604020202020204" pitchFamily="34" charset="0"/>
              <a:buChar char="•"/>
            </a:pPr>
            <a:r>
              <a:rPr lang="en-US" sz="1300" dirty="0">
                <a:latin typeface="+mj-lt"/>
              </a:rPr>
              <a:t>Using XPath for locating elements in </a:t>
            </a:r>
            <a:r>
              <a:rPr lang="en-US" sz="1300" dirty="0" err="1">
                <a:latin typeface="+mj-lt"/>
              </a:rPr>
              <a:t>HTMl</a:t>
            </a:r>
            <a:endParaRPr lang="en-US" sz="1300" dirty="0">
              <a:latin typeface="+mj-lt"/>
            </a:endParaRPr>
          </a:p>
          <a:p>
            <a:pPr marL="571500" lvl="1">
              <a:buFont typeface="Arial" panose="020B0604020202020204" pitchFamily="34" charset="0"/>
              <a:buChar char="•"/>
            </a:pPr>
            <a:r>
              <a:rPr lang="en-US" sz="1300" dirty="0">
                <a:latin typeface="+mj-lt"/>
              </a:rPr>
              <a:t>Why do we need to master many XPath syntaxes?</a:t>
            </a:r>
          </a:p>
          <a:p>
            <a:pPr marL="571500" lvl="1">
              <a:buFont typeface="Arial" panose="020B0604020202020204" pitchFamily="34" charset="0"/>
              <a:buChar char="•"/>
            </a:pPr>
            <a:r>
              <a:rPr lang="es-AR" sz="1300" dirty="0">
                <a:latin typeface="+mj-lt"/>
              </a:rPr>
              <a:t>Types </a:t>
            </a:r>
            <a:r>
              <a:rPr lang="es-AR" sz="1300" dirty="0" err="1">
                <a:latin typeface="+mj-lt"/>
              </a:rPr>
              <a:t>of</a:t>
            </a:r>
            <a:r>
              <a:rPr lang="es-AR" sz="1300" dirty="0">
                <a:latin typeface="+mj-lt"/>
              </a:rPr>
              <a:t> </a:t>
            </a:r>
            <a:r>
              <a:rPr lang="es-AR" sz="1300" dirty="0" err="1">
                <a:latin typeface="+mj-lt"/>
              </a:rPr>
              <a:t>Xpath</a:t>
            </a:r>
            <a:endParaRPr lang="es-AR" sz="1300" dirty="0">
              <a:latin typeface="+mj-lt"/>
            </a:endParaRPr>
          </a:p>
          <a:p>
            <a:pPr marL="2000250" lvl="3" indent="-285750">
              <a:buFont typeface="Wingdings" panose="05000000000000000000" pitchFamily="2" charset="2"/>
              <a:buChar char="q"/>
            </a:pPr>
            <a:r>
              <a:rPr lang="es-AR" sz="1300" cap="all" dirty="0">
                <a:solidFill>
                  <a:srgbClr val="000000"/>
                </a:solidFill>
                <a:latin typeface="Arial Narrow" panose="020B0606020202030204" pitchFamily="34" charset="0"/>
                <a:cs typeface="Arial" charset="0"/>
              </a:rPr>
              <a:t>Absolute </a:t>
            </a:r>
            <a:r>
              <a:rPr lang="es-AR" sz="1300" cap="all" dirty="0" err="1">
                <a:solidFill>
                  <a:srgbClr val="000000"/>
                </a:solidFill>
                <a:latin typeface="Arial Narrow" panose="020B0606020202030204" pitchFamily="34" charset="0"/>
                <a:cs typeface="Arial" charset="0"/>
              </a:rPr>
              <a:t>Xpath</a:t>
            </a:r>
            <a:endParaRPr lang="es-AR" sz="13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s-AR" sz="1300" cap="all" dirty="0" err="1">
                <a:solidFill>
                  <a:srgbClr val="000000"/>
                </a:solidFill>
                <a:latin typeface="Arial Narrow" panose="020B0606020202030204" pitchFamily="34" charset="0"/>
                <a:cs typeface="Arial" charset="0"/>
              </a:rPr>
              <a:t>Relative</a:t>
            </a:r>
            <a:r>
              <a:rPr lang="es-AR" sz="1300" cap="all" dirty="0">
                <a:solidFill>
                  <a:srgbClr val="000000"/>
                </a:solidFill>
                <a:latin typeface="Arial Narrow" panose="020B0606020202030204" pitchFamily="34" charset="0"/>
                <a:cs typeface="Arial" charset="0"/>
              </a:rPr>
              <a:t> </a:t>
            </a:r>
            <a:r>
              <a:rPr lang="es-AR" sz="1300" cap="all" dirty="0" err="1">
                <a:solidFill>
                  <a:srgbClr val="000000"/>
                </a:solidFill>
                <a:latin typeface="Arial Narrow" panose="020B0606020202030204" pitchFamily="34" charset="0"/>
                <a:cs typeface="Arial" charset="0"/>
              </a:rPr>
              <a:t>Xpath</a:t>
            </a:r>
            <a:endParaRPr lang="es-AR" sz="13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s-AR" sz="1300" cap="all" dirty="0" err="1">
                <a:solidFill>
                  <a:srgbClr val="000000"/>
                </a:solidFill>
                <a:latin typeface="Arial Narrow" panose="020B0606020202030204" pitchFamily="34" charset="0"/>
                <a:cs typeface="Arial" charset="0"/>
              </a:rPr>
              <a:t>Exact</a:t>
            </a:r>
            <a:r>
              <a:rPr lang="es-AR" sz="1300" cap="all" dirty="0">
                <a:solidFill>
                  <a:srgbClr val="000000"/>
                </a:solidFill>
                <a:latin typeface="Arial Narrow" panose="020B0606020202030204" pitchFamily="34" charset="0"/>
                <a:cs typeface="Arial" charset="0"/>
              </a:rPr>
              <a:t> </a:t>
            </a:r>
            <a:r>
              <a:rPr lang="es-AR" sz="1300" cap="all" dirty="0" err="1">
                <a:solidFill>
                  <a:srgbClr val="000000"/>
                </a:solidFill>
                <a:latin typeface="Arial Narrow" panose="020B0606020202030204" pitchFamily="34" charset="0"/>
                <a:cs typeface="Arial" charset="0"/>
              </a:rPr>
              <a:t>Xpath</a:t>
            </a:r>
            <a:endParaRPr lang="es-AR" sz="1300" cap="all" dirty="0">
              <a:solidFill>
                <a:srgbClr val="000000"/>
              </a:solidFill>
              <a:latin typeface="Arial Narrow" panose="020B0606020202030204" pitchFamily="34" charset="0"/>
              <a:cs typeface="Arial" charset="0"/>
            </a:endParaRPr>
          </a:p>
          <a:p>
            <a:pPr marL="571500" lvl="1">
              <a:buFont typeface="Arial" panose="020B0604020202020204" pitchFamily="34" charset="0"/>
              <a:buChar char="•"/>
            </a:pPr>
            <a:r>
              <a:rPr lang="en-US" sz="1300" dirty="0">
                <a:latin typeface="+mj-lt"/>
              </a:rPr>
              <a:t>What should be considered when choosing an XPath?</a:t>
            </a:r>
          </a:p>
          <a:p>
            <a:pPr marL="571500" lvl="1">
              <a:buFont typeface="Arial" panose="020B0604020202020204" pitchFamily="34" charset="0"/>
              <a:buChar char="•"/>
            </a:pPr>
            <a:r>
              <a:rPr lang="es-AR" sz="1300" dirty="0" err="1">
                <a:latin typeface="+mj-lt"/>
              </a:rPr>
              <a:t>Sample</a:t>
            </a:r>
            <a:r>
              <a:rPr lang="es-AR" sz="1300" dirty="0">
                <a:latin typeface="+mj-lt"/>
              </a:rPr>
              <a:t> HTML </a:t>
            </a:r>
            <a:r>
              <a:rPr lang="es-AR" sz="1300" dirty="0" err="1">
                <a:latin typeface="+mj-lt"/>
              </a:rPr>
              <a:t>code</a:t>
            </a:r>
            <a:endParaRPr lang="es-AR" sz="1300" dirty="0">
              <a:latin typeface="+mj-lt"/>
            </a:endParaRPr>
          </a:p>
          <a:p>
            <a:pPr marL="571500" lvl="1">
              <a:buFont typeface="Arial" panose="020B0604020202020204" pitchFamily="34" charset="0"/>
              <a:buChar char="•"/>
            </a:pPr>
            <a:r>
              <a:rPr lang="es-AR" sz="1300" dirty="0" err="1">
                <a:latin typeface="+mj-lt"/>
              </a:rPr>
              <a:t>Locating</a:t>
            </a:r>
            <a:r>
              <a:rPr lang="es-AR" sz="1300" dirty="0">
                <a:latin typeface="+mj-lt"/>
              </a:rPr>
              <a:t> </a:t>
            </a:r>
            <a:r>
              <a:rPr lang="es-AR" sz="1300" dirty="0" err="1">
                <a:latin typeface="+mj-lt"/>
              </a:rPr>
              <a:t>elements</a:t>
            </a:r>
            <a:endParaRPr lang="es-AR" sz="1300" dirty="0">
              <a:latin typeface="+mj-lt"/>
            </a:endParaRPr>
          </a:p>
          <a:p>
            <a:pPr marL="2000250" lvl="3" indent="-285750">
              <a:buFont typeface="Wingdings" panose="05000000000000000000" pitchFamily="2" charset="2"/>
              <a:buChar char="q"/>
            </a:pPr>
            <a:r>
              <a:rPr lang="es-AR" sz="1300" cap="all" dirty="0" err="1">
                <a:solidFill>
                  <a:srgbClr val="000000"/>
                </a:solidFill>
                <a:latin typeface="Arial Narrow" panose="020B0606020202030204" pitchFamily="34" charset="0"/>
                <a:cs typeface="Arial" charset="0"/>
              </a:rPr>
              <a:t>with</a:t>
            </a:r>
            <a:r>
              <a:rPr lang="es-AR" sz="1300" cap="all" dirty="0">
                <a:solidFill>
                  <a:srgbClr val="000000"/>
                </a:solidFill>
                <a:latin typeface="Arial Narrow" panose="020B0606020202030204" pitchFamily="34" charset="0"/>
                <a:cs typeface="Arial" charset="0"/>
              </a:rPr>
              <a:t> </a:t>
            </a:r>
            <a:r>
              <a:rPr lang="es-AR" sz="1300" cap="all" dirty="0" err="1">
                <a:solidFill>
                  <a:srgbClr val="000000"/>
                </a:solidFill>
                <a:latin typeface="Arial Narrow" panose="020B0606020202030204" pitchFamily="34" charset="0"/>
                <a:cs typeface="Arial" charset="0"/>
              </a:rPr>
              <a:t>Known</a:t>
            </a:r>
            <a:r>
              <a:rPr lang="es-AR" sz="1300" cap="all" dirty="0">
                <a:solidFill>
                  <a:srgbClr val="000000"/>
                </a:solidFill>
                <a:latin typeface="Arial Narrow" panose="020B0606020202030204" pitchFamily="34" charset="0"/>
                <a:cs typeface="Arial" charset="0"/>
              </a:rPr>
              <a:t> </a:t>
            </a:r>
            <a:r>
              <a:rPr lang="es-AR" sz="1300" cap="all" dirty="0" err="1">
                <a:solidFill>
                  <a:srgbClr val="000000"/>
                </a:solidFill>
                <a:latin typeface="Arial Narrow" panose="020B0606020202030204" pitchFamily="34" charset="0"/>
                <a:cs typeface="Arial" charset="0"/>
              </a:rPr>
              <a:t>Attribute</a:t>
            </a:r>
            <a:endParaRPr lang="es-AR" sz="13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n-US" sz="1300" cap="all" dirty="0">
                <a:solidFill>
                  <a:srgbClr val="000000"/>
                </a:solidFill>
                <a:latin typeface="Arial Narrow" panose="020B0606020202030204" pitchFamily="34" charset="0"/>
                <a:cs typeface="Arial" charset="0"/>
              </a:rPr>
              <a:t>with known Element and Attributes</a:t>
            </a:r>
          </a:p>
          <a:p>
            <a:pPr marL="2000250" lvl="3" indent="-285750">
              <a:buFont typeface="Wingdings" panose="05000000000000000000" pitchFamily="2" charset="2"/>
              <a:buChar char="q"/>
            </a:pPr>
            <a:r>
              <a:rPr lang="en-US" sz="1300" cap="all" dirty="0">
                <a:solidFill>
                  <a:srgbClr val="000000"/>
                </a:solidFill>
                <a:latin typeface="Arial Narrow" panose="020B0606020202030204" pitchFamily="34" charset="0"/>
                <a:cs typeface="Arial" charset="0"/>
              </a:rPr>
              <a:t>with Known Visible Text (exact match)</a:t>
            </a:r>
          </a:p>
          <a:p>
            <a:pPr marL="2000250" lvl="3" indent="-285750">
              <a:buFont typeface="Wingdings" panose="05000000000000000000" pitchFamily="2" charset="2"/>
              <a:buChar char="q"/>
            </a:pPr>
            <a:r>
              <a:rPr lang="en-US" sz="1300" cap="all" dirty="0">
                <a:solidFill>
                  <a:srgbClr val="000000"/>
                </a:solidFill>
                <a:latin typeface="Arial Narrow" panose="020B0606020202030204" pitchFamily="34" charset="0"/>
                <a:cs typeface="Arial" charset="0"/>
              </a:rPr>
              <a:t>when part of the visible text is known (partial match)</a:t>
            </a:r>
          </a:p>
          <a:p>
            <a:pPr marL="2000250" lvl="3" indent="-285750">
              <a:buFont typeface="Wingdings" panose="05000000000000000000" pitchFamily="2" charset="2"/>
              <a:buChar char="q"/>
            </a:pPr>
            <a:r>
              <a:rPr lang="es-AR" sz="1300" cap="all" dirty="0" err="1">
                <a:solidFill>
                  <a:srgbClr val="000000"/>
                </a:solidFill>
                <a:latin typeface="Arial Narrow" panose="020B0606020202030204" pitchFamily="34" charset="0"/>
                <a:cs typeface="Arial" charset="0"/>
              </a:rPr>
              <a:t>with</a:t>
            </a:r>
            <a:r>
              <a:rPr lang="es-AR" sz="1300" cap="all" dirty="0">
                <a:solidFill>
                  <a:srgbClr val="000000"/>
                </a:solidFill>
                <a:latin typeface="Arial Narrow" panose="020B0606020202030204" pitchFamily="34" charset="0"/>
                <a:cs typeface="Arial" charset="0"/>
              </a:rPr>
              <a:t> </a:t>
            </a:r>
            <a:r>
              <a:rPr lang="es-AR" sz="1300" cap="all" dirty="0" err="1">
                <a:solidFill>
                  <a:srgbClr val="000000"/>
                </a:solidFill>
                <a:latin typeface="Arial Narrow" panose="020B0606020202030204" pitchFamily="34" charset="0"/>
                <a:cs typeface="Arial" charset="0"/>
              </a:rPr>
              <a:t>Multiple</a:t>
            </a:r>
            <a:r>
              <a:rPr lang="es-AR" sz="1300" cap="all" dirty="0">
                <a:solidFill>
                  <a:srgbClr val="000000"/>
                </a:solidFill>
                <a:latin typeface="Arial Narrow" panose="020B0606020202030204" pitchFamily="34" charset="0"/>
                <a:cs typeface="Arial" charset="0"/>
              </a:rPr>
              <a:t> </a:t>
            </a:r>
            <a:r>
              <a:rPr lang="es-AR" sz="1300" cap="all" dirty="0" err="1">
                <a:solidFill>
                  <a:srgbClr val="000000"/>
                </a:solidFill>
                <a:latin typeface="Arial Narrow" panose="020B0606020202030204" pitchFamily="34" charset="0"/>
                <a:cs typeface="Arial" charset="0"/>
              </a:rPr>
              <a:t>Attributes</a:t>
            </a:r>
            <a:endParaRPr lang="es-AR" sz="1300" cap="all" dirty="0">
              <a:solidFill>
                <a:srgbClr val="000000"/>
              </a:solidFill>
              <a:latin typeface="Arial Narrow" panose="020B0606020202030204" pitchFamily="34" charset="0"/>
              <a:cs typeface="Arial" charset="0"/>
            </a:endParaRPr>
          </a:p>
          <a:p>
            <a:pPr marL="2000250" lvl="3" indent="-285750">
              <a:buFont typeface="Wingdings" panose="05000000000000000000" pitchFamily="2" charset="2"/>
              <a:buChar char="q"/>
            </a:pPr>
            <a:r>
              <a:rPr lang="en-US" sz="1300" cap="all" dirty="0">
                <a:solidFill>
                  <a:srgbClr val="000000"/>
                </a:solidFill>
                <a:latin typeface="Arial Narrow" panose="020B0606020202030204" pitchFamily="34" charset="0"/>
                <a:cs typeface="Arial" charset="0"/>
              </a:rPr>
              <a:t>when starting visible text is known</a:t>
            </a:r>
          </a:p>
          <a:p>
            <a:pPr marL="2000250" lvl="3" indent="-285750">
              <a:buFont typeface="Wingdings" panose="05000000000000000000" pitchFamily="2" charset="2"/>
              <a:buChar char="q"/>
            </a:pPr>
            <a:r>
              <a:rPr lang="es-AR" sz="1300" cap="all" dirty="0" err="1">
                <a:solidFill>
                  <a:srgbClr val="000000"/>
                </a:solidFill>
                <a:latin typeface="Arial Narrow" panose="020B0606020202030204" pitchFamily="34" charset="0"/>
                <a:cs typeface="Arial" charset="0"/>
              </a:rPr>
              <a:t>with</a:t>
            </a:r>
            <a:r>
              <a:rPr lang="es-AR" sz="1300" cap="all" dirty="0">
                <a:solidFill>
                  <a:srgbClr val="000000"/>
                </a:solidFill>
                <a:latin typeface="Arial Narrow" panose="020B0606020202030204" pitchFamily="34" charset="0"/>
                <a:cs typeface="Arial" charset="0"/>
              </a:rPr>
              <a:t> Dynamic </a:t>
            </a:r>
            <a:r>
              <a:rPr lang="es-AR" sz="1300" cap="all" dirty="0" err="1">
                <a:solidFill>
                  <a:srgbClr val="000000"/>
                </a:solidFill>
                <a:latin typeface="Arial Narrow" panose="020B0606020202030204" pitchFamily="34" charset="0"/>
                <a:cs typeface="Arial" charset="0"/>
              </a:rPr>
              <a:t>Attribute</a:t>
            </a:r>
            <a:r>
              <a:rPr lang="es-AR" sz="1300" cap="all" dirty="0">
                <a:solidFill>
                  <a:srgbClr val="000000"/>
                </a:solidFill>
                <a:latin typeface="Arial Narrow" panose="020B0606020202030204" pitchFamily="34" charset="0"/>
                <a:cs typeface="Arial" charset="0"/>
              </a:rPr>
              <a:t> </a:t>
            </a:r>
            <a:r>
              <a:rPr lang="es-AR" sz="1300" cap="all" dirty="0" err="1">
                <a:solidFill>
                  <a:srgbClr val="000000"/>
                </a:solidFill>
                <a:latin typeface="Arial Narrow" panose="020B0606020202030204" pitchFamily="34" charset="0"/>
                <a:cs typeface="Arial" charset="0"/>
              </a:rPr>
              <a:t>values</a:t>
            </a:r>
            <a:endParaRPr lang="es-AR" sz="1300" cap="all" dirty="0">
              <a:solidFill>
                <a:srgbClr val="000000"/>
              </a:solidFill>
              <a:latin typeface="Arial Narrow" panose="020B0606020202030204" pitchFamily="34" charset="0"/>
              <a:cs typeface="Arial" charset="0"/>
            </a:endParaRPr>
          </a:p>
          <a:p>
            <a:pPr lvl="2">
              <a:buFont typeface="Wingdings" panose="05000000000000000000" pitchFamily="2" charset="2"/>
              <a:buChar char="q"/>
            </a:pPr>
            <a:endParaRPr lang="en-US" dirty="0"/>
          </a:p>
          <a:p>
            <a:pPr lvl="2">
              <a:buFont typeface="Wingdings" panose="05000000000000000000" pitchFamily="2" charset="2"/>
              <a:buChar char="q"/>
            </a:pPr>
            <a:endParaRPr lang="es-AR" dirty="0"/>
          </a:p>
          <a:p>
            <a:pPr lvl="2">
              <a:buFont typeface="Wingdings" panose="05000000000000000000" pitchFamily="2" charset="2"/>
              <a:buChar char="q"/>
            </a:pPr>
            <a:endParaRPr lang="es-AR" sz="1200" cap="all" dirty="0">
              <a:solidFill>
                <a:srgbClr val="000000"/>
              </a:solidFill>
              <a:latin typeface="Arial Narrow" panose="020B0606020202030204" pitchFamily="34" charset="0"/>
              <a:cs typeface="Arial" charset="0"/>
            </a:endParaRPr>
          </a:p>
          <a:p>
            <a:pPr lvl="0"/>
            <a:endParaRPr lang="es-AR" sz="1200" dirty="0">
              <a:latin typeface="Arial Narrow" panose="020B0606020202030204" pitchFamily="34" charset="0"/>
              <a:ea typeface="+mn-ea"/>
            </a:endParaRPr>
          </a:p>
          <a:p>
            <a:pPr lvl="2" indent="0">
              <a:buNone/>
            </a:pPr>
            <a:endParaRPr lang="es-AR" dirty="0"/>
          </a:p>
          <a:p>
            <a:pPr marL="1600200" lvl="2">
              <a:buFont typeface="Wingdings" panose="05000000000000000000" pitchFamily="2" charset="2"/>
              <a:buChar char="q"/>
            </a:pPr>
            <a:endParaRPr lang="en-GB" dirty="0"/>
          </a:p>
        </p:txBody>
      </p:sp>
      <p:sp>
        <p:nvSpPr>
          <p:cNvPr id="5" name="Content Placeholder 4">
            <a:extLst>
              <a:ext uri="{FF2B5EF4-FFF2-40B4-BE49-F238E27FC236}">
                <a16:creationId xmlns:a16="http://schemas.microsoft.com/office/drawing/2014/main" id="{7CEFE3A8-4CEB-4AB2-949C-085D2866CFE4}"/>
              </a:ext>
            </a:extLst>
          </p:cNvPr>
          <p:cNvSpPr>
            <a:spLocks noGrp="1"/>
          </p:cNvSpPr>
          <p:nvPr>
            <p:ph idx="20"/>
          </p:nvPr>
        </p:nvSpPr>
        <p:spPr>
          <a:xfrm>
            <a:off x="6421209" y="1471082"/>
            <a:ext cx="5007236" cy="3576877"/>
          </a:xfrm>
        </p:spPr>
        <p:txBody>
          <a:bodyPr/>
          <a:lstStyle/>
          <a:p>
            <a:pPr marL="571500" lvl="1">
              <a:buFont typeface="Arial" panose="020B0604020202020204" pitchFamily="34" charset="0"/>
              <a:buChar char="•"/>
            </a:pPr>
            <a:r>
              <a:rPr lang="en-US" sz="1300" dirty="0">
                <a:latin typeface="+mj-lt"/>
              </a:rPr>
              <a:t>Locating elements relative to known element</a:t>
            </a:r>
          </a:p>
          <a:p>
            <a:pPr marL="571500" lvl="1">
              <a:buFont typeface="Arial" panose="020B0604020202020204" pitchFamily="34" charset="0"/>
              <a:buChar char="•"/>
            </a:pPr>
            <a:r>
              <a:rPr lang="en-US" sz="1300" dirty="0">
                <a:latin typeface="+mj-lt"/>
              </a:rPr>
              <a:t>Locating family elements</a:t>
            </a:r>
          </a:p>
          <a:p>
            <a:pPr marL="2000250" lvl="3" indent="-285750">
              <a:buFont typeface="Wingdings" panose="05000000000000000000" pitchFamily="2" charset="2"/>
              <a:buChar char="q"/>
            </a:pPr>
            <a:r>
              <a:rPr lang="en-US" sz="1300" cap="all" dirty="0">
                <a:solidFill>
                  <a:srgbClr val="000000"/>
                </a:solidFill>
                <a:latin typeface="+mj-lt"/>
                <a:cs typeface="Arial" charset="0"/>
              </a:rPr>
              <a:t>Locating a parent element</a:t>
            </a:r>
          </a:p>
          <a:p>
            <a:pPr marL="2000250" lvl="3" indent="-285750">
              <a:buFont typeface="Wingdings" panose="05000000000000000000" pitchFamily="2" charset="2"/>
              <a:buChar char="q"/>
            </a:pPr>
            <a:r>
              <a:rPr lang="en-US" sz="1300" cap="all" dirty="0">
                <a:solidFill>
                  <a:srgbClr val="000000"/>
                </a:solidFill>
                <a:latin typeface="+mj-lt"/>
                <a:cs typeface="Arial" charset="0"/>
              </a:rPr>
              <a:t>Locating a child element</a:t>
            </a:r>
          </a:p>
          <a:p>
            <a:pPr marL="571500" lvl="1">
              <a:buFont typeface="Arial" panose="020B0604020202020204" pitchFamily="34" charset="0"/>
              <a:buChar char="•"/>
            </a:pPr>
            <a:r>
              <a:rPr lang="en-US" sz="1300" dirty="0">
                <a:latin typeface="+mj-lt"/>
              </a:rPr>
              <a:t>Locating ancestors of a known element</a:t>
            </a:r>
          </a:p>
          <a:p>
            <a:pPr marL="571500" lvl="1">
              <a:buFont typeface="Arial" panose="020B0604020202020204" pitchFamily="34" charset="0"/>
              <a:buChar char="•"/>
            </a:pPr>
            <a:r>
              <a:rPr lang="en-US" sz="1300" dirty="0">
                <a:latin typeface="+mj-lt"/>
              </a:rPr>
              <a:t>Locating following and </a:t>
            </a:r>
            <a:r>
              <a:rPr lang="es-AR" sz="1300" dirty="0" err="1">
                <a:latin typeface="+mj-lt"/>
              </a:rPr>
              <a:t>preceding</a:t>
            </a:r>
            <a:r>
              <a:rPr lang="es-AR" sz="1300" dirty="0">
                <a:latin typeface="+mj-lt"/>
              </a:rPr>
              <a:t> </a:t>
            </a:r>
            <a:r>
              <a:rPr lang="es-AR" sz="1300" dirty="0" err="1">
                <a:latin typeface="+mj-lt"/>
              </a:rPr>
              <a:t>elements</a:t>
            </a:r>
            <a:endParaRPr lang="es-AR" sz="1300" dirty="0">
              <a:latin typeface="+mj-lt"/>
            </a:endParaRPr>
          </a:p>
          <a:p>
            <a:pPr marL="571500" lvl="1">
              <a:buFont typeface="Arial" panose="020B0604020202020204" pitchFamily="34" charset="0"/>
              <a:buChar char="•"/>
            </a:pPr>
            <a:r>
              <a:rPr lang="es-AR" sz="1300" dirty="0" err="1">
                <a:latin typeface="+mj-lt"/>
              </a:rPr>
              <a:t>Locating</a:t>
            </a:r>
            <a:r>
              <a:rPr lang="es-AR" sz="1300" dirty="0">
                <a:latin typeface="+mj-lt"/>
              </a:rPr>
              <a:t> </a:t>
            </a:r>
            <a:r>
              <a:rPr lang="es-AR" sz="1300" dirty="0" err="1">
                <a:latin typeface="+mj-lt"/>
              </a:rPr>
              <a:t>preceding</a:t>
            </a:r>
            <a:r>
              <a:rPr lang="es-AR" sz="1300" dirty="0">
                <a:latin typeface="+mj-lt"/>
              </a:rPr>
              <a:t> and </a:t>
            </a:r>
            <a:r>
              <a:rPr lang="es-AR" sz="1300" dirty="0" err="1">
                <a:latin typeface="+mj-lt"/>
              </a:rPr>
              <a:t>following</a:t>
            </a:r>
            <a:r>
              <a:rPr lang="es-AR" sz="1300" dirty="0">
                <a:latin typeface="+mj-lt"/>
              </a:rPr>
              <a:t> </a:t>
            </a:r>
            <a:r>
              <a:rPr lang="es-AR" sz="1300" dirty="0" err="1">
                <a:latin typeface="+mj-lt"/>
              </a:rPr>
              <a:t>sibling</a:t>
            </a:r>
            <a:endParaRPr lang="es-AR" sz="1300" dirty="0">
              <a:latin typeface="+mj-lt"/>
            </a:endParaRPr>
          </a:p>
          <a:p>
            <a:pPr marL="571500" lvl="1">
              <a:buFont typeface="Arial" panose="020B0604020202020204" pitchFamily="34" charset="0"/>
              <a:buChar char="•"/>
            </a:pPr>
            <a:r>
              <a:rPr lang="es-AR" sz="1300" dirty="0" err="1">
                <a:latin typeface="+mj-lt"/>
              </a:rPr>
              <a:t>Validating</a:t>
            </a:r>
            <a:r>
              <a:rPr lang="es-AR" sz="1300" dirty="0">
                <a:latin typeface="+mj-lt"/>
              </a:rPr>
              <a:t>  and </a:t>
            </a:r>
            <a:r>
              <a:rPr lang="es-AR" sz="1300" dirty="0" err="1">
                <a:latin typeface="+mj-lt"/>
              </a:rPr>
              <a:t>extracting</a:t>
            </a:r>
            <a:r>
              <a:rPr lang="es-AR" sz="1300" dirty="0">
                <a:latin typeface="+mj-lt"/>
              </a:rPr>
              <a:t> </a:t>
            </a:r>
            <a:r>
              <a:rPr lang="es-AR" sz="1300" dirty="0" err="1">
                <a:latin typeface="+mj-lt"/>
              </a:rPr>
              <a:t>Xpath</a:t>
            </a:r>
            <a:endParaRPr lang="es-AR" sz="1300" dirty="0">
              <a:latin typeface="+mj-lt"/>
            </a:endParaRPr>
          </a:p>
          <a:p>
            <a:pPr marL="571500" lvl="1">
              <a:buFont typeface="Arial" panose="020B0604020202020204" pitchFamily="34" charset="0"/>
              <a:buChar char="•"/>
            </a:pPr>
            <a:r>
              <a:rPr lang="es-AR" sz="1300" dirty="0" err="1">
                <a:latin typeface="+mj-lt"/>
              </a:rPr>
              <a:t>XPath</a:t>
            </a:r>
            <a:r>
              <a:rPr lang="es-AR" sz="1300" dirty="0">
                <a:latin typeface="+mj-lt"/>
              </a:rPr>
              <a:t> </a:t>
            </a:r>
            <a:r>
              <a:rPr lang="es-AR" sz="1300" dirty="0" err="1">
                <a:latin typeface="+mj-lt"/>
              </a:rPr>
              <a:t>or</a:t>
            </a:r>
            <a:r>
              <a:rPr lang="es-AR" sz="1300" dirty="0">
                <a:latin typeface="+mj-lt"/>
              </a:rPr>
              <a:t> CSS</a:t>
            </a:r>
          </a:p>
          <a:p>
            <a:pPr marL="571500" lvl="1">
              <a:buFont typeface="Arial" panose="020B0604020202020204" pitchFamily="34" charset="0"/>
              <a:buChar char="•"/>
            </a:pPr>
            <a:r>
              <a:rPr lang="es-AR" sz="1300" dirty="0">
                <a:latin typeface="+mj-lt"/>
              </a:rPr>
              <a:t>Quick Reference</a:t>
            </a:r>
          </a:p>
          <a:p>
            <a:pPr marL="571500" lvl="1">
              <a:buFont typeface="Arial" panose="020B0604020202020204" pitchFamily="34" charset="0"/>
              <a:buChar char="•"/>
            </a:pPr>
            <a:r>
              <a:rPr lang="es-AR" sz="1300" dirty="0" err="1">
                <a:latin typeface="+mj-lt"/>
              </a:rPr>
              <a:t>Terminology</a:t>
            </a:r>
            <a:endParaRPr lang="es-AR" sz="1300" dirty="0">
              <a:latin typeface="+mj-lt"/>
            </a:endParaRPr>
          </a:p>
          <a:p>
            <a:pPr marL="571500" lvl="1">
              <a:buFont typeface="Arial" panose="020B0604020202020204" pitchFamily="34" charset="0"/>
              <a:buChar char="•"/>
            </a:pPr>
            <a:r>
              <a:rPr lang="es-AR" sz="1300" dirty="0" err="1">
                <a:latin typeface="+mj-lt"/>
              </a:rPr>
              <a:t>References</a:t>
            </a:r>
            <a:endParaRPr lang="es-AR" sz="1300" dirty="0">
              <a:latin typeface="+mj-lt"/>
            </a:endParaRPr>
          </a:p>
          <a:p>
            <a:pPr marL="571500" lvl="1">
              <a:buFont typeface="Arial" panose="020B0604020202020204" pitchFamily="34" charset="0"/>
              <a:buChar char="•"/>
            </a:pPr>
            <a:r>
              <a:rPr lang="es-AR" sz="1300" dirty="0" err="1">
                <a:latin typeface="+mj-lt"/>
              </a:rPr>
              <a:t>Practicing</a:t>
            </a:r>
            <a:r>
              <a:rPr lang="es-AR" sz="1300" dirty="0">
                <a:latin typeface="+mj-lt"/>
              </a:rPr>
              <a:t> </a:t>
            </a:r>
            <a:r>
              <a:rPr lang="es-AR" sz="1300" dirty="0" err="1">
                <a:latin typeface="+mj-lt"/>
              </a:rPr>
              <a:t>Xpath</a:t>
            </a:r>
            <a:endParaRPr lang="es-AR" sz="1300" dirty="0">
              <a:latin typeface="+mj-lt"/>
            </a:endParaRPr>
          </a:p>
          <a:p>
            <a:endParaRPr lang="en-US" dirty="0"/>
          </a:p>
        </p:txBody>
      </p:sp>
    </p:spTree>
    <p:extLst>
      <p:ext uri="{BB962C8B-B14F-4D97-AF65-F5344CB8AC3E}">
        <p14:creationId xmlns:p14="http://schemas.microsoft.com/office/powerpoint/2010/main" val="3334839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s-AR" dirty="0" err="1"/>
              <a:t>Locating</a:t>
            </a:r>
            <a:r>
              <a:rPr lang="es-AR" dirty="0"/>
              <a:t> </a:t>
            </a:r>
            <a:r>
              <a:rPr lang="es-AR" dirty="0" err="1"/>
              <a:t>following</a:t>
            </a:r>
            <a:r>
              <a:rPr lang="es-AR" dirty="0"/>
              <a:t> and </a:t>
            </a:r>
            <a:r>
              <a:rPr lang="es-AR" dirty="0" err="1"/>
              <a:t>following</a:t>
            </a:r>
            <a:br>
              <a:rPr lang="es-AR" dirty="0"/>
            </a:br>
            <a:r>
              <a:rPr lang="es-AR" dirty="0"/>
              <a:t> </a:t>
            </a:r>
            <a:r>
              <a:rPr lang="es-AR" dirty="0" err="1">
                <a:solidFill>
                  <a:srgbClr val="FF0000"/>
                </a:solidFill>
              </a:rPr>
              <a:t>sibling</a:t>
            </a:r>
            <a:endParaRPr lang="es-AR" dirty="0">
              <a:solidFill>
                <a:srgbClr val="FF0000"/>
              </a:solidFill>
            </a:endParaRP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8162" y="1691105"/>
            <a:ext cx="5608441" cy="2200602"/>
          </a:xfrm>
        </p:spPr>
        <p:txBody>
          <a:bodyPr/>
          <a:lstStyle/>
          <a:p>
            <a:r>
              <a:rPr lang="en-US" dirty="0">
                <a:solidFill>
                  <a:srgbClr val="888888"/>
                </a:solidFill>
                <a:latin typeface="Open Sans"/>
              </a:rPr>
              <a:t>Keyword following-sibling:: can be used to locate the element(</a:t>
            </a:r>
            <a:r>
              <a:rPr lang="en-US" b="1" dirty="0">
                <a:solidFill>
                  <a:srgbClr val="888888"/>
                </a:solidFill>
                <a:latin typeface="Open Sans"/>
              </a:rPr>
              <a:t>s</a:t>
            </a:r>
            <a:r>
              <a:rPr lang="en-US" dirty="0">
                <a:solidFill>
                  <a:srgbClr val="888888"/>
                </a:solidFill>
                <a:latin typeface="Open Sans"/>
              </a:rPr>
              <a:t>) comes after to a known element within same HTML hierarchy.  </a:t>
            </a:r>
          </a:p>
          <a:p>
            <a:r>
              <a:rPr lang="en-US" dirty="0">
                <a:solidFill>
                  <a:srgbClr val="888888"/>
                </a:solidFill>
                <a:latin typeface="Open Sans"/>
              </a:rPr>
              <a:t>Syntax:</a:t>
            </a:r>
          </a:p>
          <a:p>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ADADAD"/>
                </a:solidFill>
                <a:latin typeface="Open Sans"/>
              </a:rPr>
              <a:t>/</a:t>
            </a:r>
            <a:r>
              <a:rPr lang="en-US" dirty="0">
                <a:solidFill>
                  <a:srgbClr val="FF0000"/>
                </a:solidFill>
                <a:latin typeface="Open Sans"/>
              </a:rPr>
              <a:t>following-sibling</a:t>
            </a:r>
            <a:r>
              <a:rPr lang="en-US" dirty="0">
                <a:solidFill>
                  <a:srgbClr val="ADADAD"/>
                </a:solidFill>
                <a:latin typeface="Open Sans"/>
              </a:rPr>
              <a:t>::&lt;</a:t>
            </a:r>
            <a:r>
              <a:rPr lang="en-US" dirty="0" err="1">
                <a:solidFill>
                  <a:srgbClr val="800080"/>
                </a:solidFill>
                <a:latin typeface="Open Sans"/>
              </a:rPr>
              <a:t>elementName</a:t>
            </a:r>
            <a:r>
              <a:rPr lang="en-US" dirty="0">
                <a:solidFill>
                  <a:srgbClr val="ADADAD"/>
                </a:solidFill>
                <a:latin typeface="Open Sans"/>
              </a:rPr>
              <a:t>&gt; or</a:t>
            </a:r>
          </a:p>
          <a:p>
            <a:r>
              <a:rPr lang="en-US" dirty="0">
                <a:solidFill>
                  <a:srgbClr val="808000"/>
                </a:solidFill>
                <a:latin typeface="Open Sans"/>
              </a:rPr>
              <a:t>//&lt;</a:t>
            </a:r>
            <a:r>
              <a:rPr lang="en-US" dirty="0" err="1">
                <a:solidFill>
                  <a:srgbClr val="808000"/>
                </a:solidFill>
                <a:latin typeface="Open Sans"/>
              </a:rPr>
              <a:t>xpathOfKnownElement</a:t>
            </a:r>
            <a:r>
              <a:rPr lang="en-US" dirty="0">
                <a:solidFill>
                  <a:srgbClr val="808000"/>
                </a:solidFill>
                <a:latin typeface="Open Sans"/>
              </a:rPr>
              <a:t>&gt;</a:t>
            </a:r>
            <a:r>
              <a:rPr lang="en-US" dirty="0">
                <a:solidFill>
                  <a:srgbClr val="ADADAD"/>
                </a:solidFill>
                <a:latin typeface="Open Sans"/>
              </a:rPr>
              <a:t>/f</a:t>
            </a:r>
            <a:r>
              <a:rPr lang="en-US" dirty="0">
                <a:solidFill>
                  <a:srgbClr val="FF0000"/>
                </a:solidFill>
                <a:latin typeface="Open Sans"/>
              </a:rPr>
              <a:t>ollowing-sibling</a:t>
            </a:r>
            <a:r>
              <a:rPr lang="en-US" dirty="0">
                <a:solidFill>
                  <a:srgbClr val="ADADAD"/>
                </a:solidFill>
                <a:latin typeface="Open Sans"/>
              </a:rPr>
              <a:t>::</a:t>
            </a:r>
            <a:r>
              <a:rPr lang="en-US" dirty="0">
                <a:solidFill>
                  <a:srgbClr val="800080"/>
                </a:solidFill>
                <a:latin typeface="Open Sans"/>
              </a:rPr>
              <a:t>*</a:t>
            </a:r>
            <a:endParaRPr lang="en-US" dirty="0">
              <a:solidFill>
                <a:srgbClr val="ADADAD"/>
              </a:solidFill>
              <a:latin typeface="Open Sans"/>
            </a:endParaRPr>
          </a:p>
        </p:txBody>
      </p:sp>
      <p:sp>
        <p:nvSpPr>
          <p:cNvPr id="4" name="Content Placeholder 3">
            <a:extLst>
              <a:ext uri="{FF2B5EF4-FFF2-40B4-BE49-F238E27FC236}">
                <a16:creationId xmlns:a16="http://schemas.microsoft.com/office/drawing/2014/main" id="{58D871C4-EA40-4889-ADC9-70526DAC8825}"/>
              </a:ext>
            </a:extLst>
          </p:cNvPr>
          <p:cNvSpPr>
            <a:spLocks noGrp="1"/>
          </p:cNvSpPr>
          <p:nvPr>
            <p:ph idx="19"/>
          </p:nvPr>
        </p:nvSpPr>
        <p:spPr>
          <a:xfrm>
            <a:off x="788163" y="1423727"/>
            <a:ext cx="5007236" cy="369332"/>
          </a:xfrm>
        </p:spPr>
        <p:txBody>
          <a:bodyPr/>
          <a:lstStyle/>
          <a:p>
            <a:r>
              <a:rPr lang="es-AR" dirty="0" err="1"/>
              <a:t>following</a:t>
            </a:r>
            <a:r>
              <a:rPr lang="es-AR" dirty="0"/>
              <a:t>  </a:t>
            </a:r>
            <a:endParaRPr lang="en-US" dirty="0"/>
          </a:p>
        </p:txBody>
      </p:sp>
      <p:sp>
        <p:nvSpPr>
          <p:cNvPr id="9" name="Rectangle 8">
            <a:extLst>
              <a:ext uri="{FF2B5EF4-FFF2-40B4-BE49-F238E27FC236}">
                <a16:creationId xmlns:a16="http://schemas.microsoft.com/office/drawing/2014/main" id="{B359FBDC-7248-4BBC-B664-035A0254194A}"/>
              </a:ext>
            </a:extLst>
          </p:cNvPr>
          <p:cNvSpPr/>
          <p:nvPr/>
        </p:nvSpPr>
        <p:spPr>
          <a:xfrm>
            <a:off x="703176" y="3666643"/>
            <a:ext cx="10716483"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a:p>
            <a:r>
              <a:rPr lang="en-US" dirty="0">
                <a:solidFill>
                  <a:srgbClr val="888888"/>
                </a:solidFill>
                <a:latin typeface="Open Sans"/>
              </a:rPr>
              <a:t>Example :</a:t>
            </a:r>
          </a:p>
          <a:p>
            <a:pPr>
              <a:buFont typeface="+mj-lt"/>
              <a:buAutoNum type="arabicPeriod"/>
            </a:pPr>
            <a:r>
              <a:rPr lang="en-US" dirty="0">
                <a:solidFill>
                  <a:srgbClr val="808000"/>
                </a:solidFill>
                <a:latin typeface="Open Sans"/>
              </a:rPr>
              <a:t>//*[@id=’</a:t>
            </a:r>
            <a:r>
              <a:rPr lang="en-US" dirty="0" err="1">
                <a:solidFill>
                  <a:srgbClr val="808000"/>
                </a:solidFill>
                <a:latin typeface="Open Sans"/>
              </a:rPr>
              <a:t>txtUsername</a:t>
            </a:r>
            <a:r>
              <a:rPr lang="en-US" dirty="0">
                <a:solidFill>
                  <a:srgbClr val="808000"/>
                </a:solidFill>
                <a:latin typeface="Open Sans"/>
              </a:rPr>
              <a:t>’]</a:t>
            </a:r>
            <a:r>
              <a:rPr lang="en-US" dirty="0">
                <a:solidFill>
                  <a:srgbClr val="FF0000"/>
                </a:solidFill>
                <a:latin typeface="Open Sans"/>
              </a:rPr>
              <a:t>/following-sibling</a:t>
            </a:r>
            <a:r>
              <a:rPr lang="en-US" dirty="0">
                <a:solidFill>
                  <a:srgbClr val="888888"/>
                </a:solidFill>
                <a:latin typeface="Open Sans"/>
              </a:rPr>
              <a:t>::</a:t>
            </a:r>
            <a:r>
              <a:rPr lang="en-US" dirty="0">
                <a:solidFill>
                  <a:srgbClr val="800080"/>
                </a:solidFill>
                <a:latin typeface="Open Sans"/>
              </a:rPr>
              <a:t>span</a:t>
            </a:r>
            <a:endParaRPr lang="en-US" dirty="0">
              <a:solidFill>
                <a:srgbClr val="888888"/>
              </a:solidFill>
              <a:latin typeface="Open Sans"/>
            </a:endParaRPr>
          </a:p>
          <a:p>
            <a:pPr>
              <a:buFont typeface="+mj-lt"/>
              <a:buAutoNum type="arabicPeriod"/>
            </a:pPr>
            <a:r>
              <a:rPr lang="en-US" dirty="0">
                <a:solidFill>
                  <a:srgbClr val="808000"/>
                </a:solidFill>
                <a:latin typeface="Open Sans"/>
              </a:rPr>
              <a:t>//*[@id=’</a:t>
            </a:r>
            <a:r>
              <a:rPr lang="en-US" dirty="0" err="1">
                <a:solidFill>
                  <a:srgbClr val="808000"/>
                </a:solidFill>
                <a:latin typeface="Open Sans"/>
              </a:rPr>
              <a:t>txtUsername</a:t>
            </a:r>
            <a:r>
              <a:rPr lang="en-US" dirty="0">
                <a:solidFill>
                  <a:srgbClr val="808000"/>
                </a:solidFill>
                <a:latin typeface="Open Sans"/>
              </a:rPr>
              <a:t>’]</a:t>
            </a:r>
            <a:r>
              <a:rPr lang="en-US" dirty="0">
                <a:solidFill>
                  <a:srgbClr val="888888"/>
                </a:solidFill>
                <a:latin typeface="Open Sans"/>
              </a:rPr>
              <a:t>/</a:t>
            </a:r>
            <a:r>
              <a:rPr lang="en-US" dirty="0">
                <a:solidFill>
                  <a:srgbClr val="FF0000"/>
                </a:solidFill>
                <a:latin typeface="Open Sans"/>
              </a:rPr>
              <a:t>following-sibling</a:t>
            </a:r>
            <a:r>
              <a:rPr lang="en-US" dirty="0">
                <a:solidFill>
                  <a:srgbClr val="888888"/>
                </a:solidFill>
                <a:latin typeface="Open Sans"/>
              </a:rPr>
              <a:t>::</a:t>
            </a:r>
            <a:r>
              <a:rPr lang="en-US" dirty="0">
                <a:solidFill>
                  <a:srgbClr val="800080"/>
                </a:solidFill>
                <a:latin typeface="Open Sans"/>
              </a:rPr>
              <a:t>*</a:t>
            </a:r>
            <a:endParaRPr lang="en-US" dirty="0">
              <a:solidFill>
                <a:srgbClr val="888888"/>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p:txBody>
      </p:sp>
      <p:pic>
        <p:nvPicPr>
          <p:cNvPr id="2050" name="Picture 2" descr="http://pragmatictestlabs.com/wp-content/uploads/2016/09/17.png">
            <a:extLst>
              <a:ext uri="{FF2B5EF4-FFF2-40B4-BE49-F238E27FC236}">
                <a16:creationId xmlns:a16="http://schemas.microsoft.com/office/drawing/2014/main" id="{5B261F31-D81B-4406-AED2-95BE3112D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1589" y="2306997"/>
            <a:ext cx="466725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093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s-AR" dirty="0" err="1"/>
              <a:t>Validating</a:t>
            </a:r>
            <a:r>
              <a:rPr lang="es-AR" dirty="0"/>
              <a:t>  and </a:t>
            </a:r>
            <a:r>
              <a:rPr lang="es-AR" dirty="0" err="1"/>
              <a:t>extracting</a:t>
            </a:r>
            <a:r>
              <a:rPr lang="es-AR" dirty="0"/>
              <a:t> </a:t>
            </a:r>
            <a:r>
              <a:rPr lang="es-AR" dirty="0" err="1"/>
              <a:t>XPath</a:t>
            </a:r>
            <a:endParaRPr lang="es-AR" dirty="0">
              <a:solidFill>
                <a:srgbClr val="FF0000"/>
              </a:solidFill>
            </a:endParaRP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8162" y="1691105"/>
            <a:ext cx="5608441" cy="4565352"/>
          </a:xfrm>
        </p:spPr>
        <p:txBody>
          <a:bodyPr/>
          <a:lstStyle/>
          <a:p>
            <a:r>
              <a:rPr lang="en-US" dirty="0">
                <a:solidFill>
                  <a:srgbClr val="888888"/>
                </a:solidFill>
                <a:latin typeface="Open Sans"/>
              </a:rPr>
              <a:t>It is important to ensure XPath used in your automation script is validated before running the script. Fixing the XPaths after running the test is expensive. There are many tools available to validate the correctness of the XPaths.</a:t>
            </a:r>
          </a:p>
          <a:p>
            <a:r>
              <a:rPr lang="en-US" dirty="0">
                <a:solidFill>
                  <a:srgbClr val="888888"/>
                </a:solidFill>
                <a:latin typeface="Open Sans"/>
              </a:rPr>
              <a:t>There are many browser plugins available for validating and extracting XPaths. We are using </a:t>
            </a:r>
            <a:r>
              <a:rPr lang="en-US" dirty="0" err="1">
                <a:solidFill>
                  <a:srgbClr val="888888"/>
                </a:solidFill>
                <a:latin typeface="Open Sans"/>
              </a:rPr>
              <a:t>Ranorex</a:t>
            </a:r>
            <a:r>
              <a:rPr lang="en-US" dirty="0">
                <a:solidFill>
                  <a:srgbClr val="888888"/>
                </a:solidFill>
                <a:latin typeface="Open Sans"/>
              </a:rPr>
              <a:t> </a:t>
            </a:r>
            <a:r>
              <a:rPr lang="en-US" dirty="0" err="1">
                <a:solidFill>
                  <a:srgbClr val="888888"/>
                </a:solidFill>
                <a:latin typeface="Open Sans"/>
              </a:rPr>
              <a:t>Selocity</a:t>
            </a:r>
            <a:r>
              <a:rPr lang="en-US" dirty="0">
                <a:solidFill>
                  <a:srgbClr val="888888"/>
                </a:solidFill>
                <a:latin typeface="Open Sans"/>
              </a:rPr>
              <a:t> for extracting XPath and validating the XPath syntax.</a:t>
            </a:r>
          </a:p>
          <a:p>
            <a:r>
              <a:rPr lang="en-US" dirty="0">
                <a:solidFill>
                  <a:srgbClr val="888888"/>
                </a:solidFill>
                <a:latin typeface="Open Sans"/>
              </a:rPr>
              <a:t>As example we’ll use </a:t>
            </a:r>
            <a:r>
              <a:rPr lang="en-US" dirty="0" err="1">
                <a:solidFill>
                  <a:srgbClr val="888888"/>
                </a:solidFill>
                <a:latin typeface="Open Sans"/>
              </a:rPr>
              <a:t>Ranorex</a:t>
            </a:r>
            <a:r>
              <a:rPr lang="en-US" dirty="0">
                <a:solidFill>
                  <a:srgbClr val="888888"/>
                </a:solidFill>
                <a:latin typeface="Open Sans"/>
              </a:rPr>
              <a:t> (Plugin for chrome):</a:t>
            </a:r>
          </a:p>
          <a:p>
            <a:pPr>
              <a:buFont typeface="Arial" panose="020B0604020202020204" pitchFamily="34" charset="0"/>
              <a:buChar char="•"/>
            </a:pPr>
            <a:r>
              <a:rPr lang="en-US" dirty="0">
                <a:solidFill>
                  <a:schemeClr val="accent2"/>
                </a:solidFill>
                <a:latin typeface="Open Sans"/>
              </a:rPr>
              <a:t>Install </a:t>
            </a:r>
            <a:r>
              <a:rPr lang="en-US" dirty="0" err="1">
                <a:solidFill>
                  <a:schemeClr val="accent2"/>
                </a:solidFill>
                <a:latin typeface="Open Sans"/>
              </a:rPr>
              <a:t>Ranorex</a:t>
            </a:r>
            <a:r>
              <a:rPr lang="en-US" dirty="0">
                <a:solidFill>
                  <a:schemeClr val="accent2"/>
                </a:solidFill>
                <a:latin typeface="Open Sans"/>
              </a:rPr>
              <a:t> </a:t>
            </a:r>
            <a:r>
              <a:rPr lang="en-US" dirty="0" err="1">
                <a:solidFill>
                  <a:schemeClr val="accent2"/>
                </a:solidFill>
                <a:latin typeface="Open Sans"/>
              </a:rPr>
              <a:t>Selocity</a:t>
            </a:r>
            <a:r>
              <a:rPr lang="en-US" dirty="0">
                <a:solidFill>
                  <a:schemeClr val="accent2"/>
                </a:solidFill>
                <a:latin typeface="Open Sans"/>
              </a:rPr>
              <a:t> plugin from </a:t>
            </a:r>
            <a:r>
              <a:rPr lang="en-US" dirty="0">
                <a:solidFill>
                  <a:schemeClr val="accent2"/>
                </a:solidFill>
                <a:latin typeface="Open Sans"/>
                <a:hlinkClick r:id="rId2"/>
              </a:rPr>
              <a:t>Chrome store</a:t>
            </a:r>
            <a:endParaRPr lang="en-US" dirty="0">
              <a:solidFill>
                <a:schemeClr val="accent2"/>
              </a:solidFill>
              <a:latin typeface="Open Sans"/>
            </a:endParaRPr>
          </a:p>
          <a:p>
            <a:pPr>
              <a:buFont typeface="Arial" panose="020B0604020202020204" pitchFamily="34" charset="0"/>
              <a:buChar char="•"/>
            </a:pPr>
            <a:r>
              <a:rPr lang="en-US" dirty="0">
                <a:solidFill>
                  <a:schemeClr val="accent2"/>
                </a:solidFill>
                <a:latin typeface="Open Sans"/>
              </a:rPr>
              <a:t>Navigate to your web page</a:t>
            </a:r>
          </a:p>
          <a:p>
            <a:pPr>
              <a:buFont typeface="Arial" panose="020B0604020202020204" pitchFamily="34" charset="0"/>
              <a:buChar char="•"/>
            </a:pPr>
            <a:r>
              <a:rPr lang="en-US" dirty="0">
                <a:solidFill>
                  <a:schemeClr val="accent2"/>
                </a:solidFill>
                <a:latin typeface="Open Sans"/>
              </a:rPr>
              <a:t>Inspect the element</a:t>
            </a:r>
          </a:p>
          <a:p>
            <a:pPr>
              <a:buFont typeface="Arial" panose="020B0604020202020204" pitchFamily="34" charset="0"/>
              <a:buChar char="•"/>
            </a:pPr>
            <a:r>
              <a:rPr lang="en-US" dirty="0">
                <a:solidFill>
                  <a:schemeClr val="accent2"/>
                </a:solidFill>
                <a:latin typeface="Open Sans"/>
              </a:rPr>
              <a:t>Select </a:t>
            </a:r>
            <a:r>
              <a:rPr lang="en-US" dirty="0" err="1">
                <a:solidFill>
                  <a:schemeClr val="accent2"/>
                </a:solidFill>
                <a:latin typeface="Open Sans"/>
              </a:rPr>
              <a:t>Ranorex</a:t>
            </a:r>
            <a:r>
              <a:rPr lang="en-US" dirty="0">
                <a:solidFill>
                  <a:schemeClr val="accent2"/>
                </a:solidFill>
                <a:latin typeface="Open Sans"/>
              </a:rPr>
              <a:t> </a:t>
            </a:r>
            <a:r>
              <a:rPr lang="en-US" dirty="0" err="1">
                <a:solidFill>
                  <a:schemeClr val="accent2"/>
                </a:solidFill>
                <a:latin typeface="Open Sans"/>
              </a:rPr>
              <a:t>Selocity</a:t>
            </a:r>
            <a:r>
              <a:rPr lang="en-US" dirty="0">
                <a:solidFill>
                  <a:schemeClr val="accent2"/>
                </a:solidFill>
                <a:latin typeface="Open Sans"/>
              </a:rPr>
              <a:t> in developer tool</a:t>
            </a:r>
          </a:p>
          <a:p>
            <a:r>
              <a:rPr lang="en-US" dirty="0">
                <a:solidFill>
                  <a:srgbClr val="888888"/>
                </a:solidFill>
                <a:latin typeface="Open Sans"/>
              </a:rPr>
              <a:t> </a:t>
            </a:r>
          </a:p>
          <a:p>
            <a:endParaRPr lang="en-US" dirty="0">
              <a:solidFill>
                <a:srgbClr val="ADADAD"/>
              </a:solidFill>
              <a:latin typeface="Open Sans"/>
            </a:endParaRPr>
          </a:p>
        </p:txBody>
      </p:sp>
      <p:sp>
        <p:nvSpPr>
          <p:cNvPr id="9" name="Rectangle 8">
            <a:extLst>
              <a:ext uri="{FF2B5EF4-FFF2-40B4-BE49-F238E27FC236}">
                <a16:creationId xmlns:a16="http://schemas.microsoft.com/office/drawing/2014/main" id="{B359FBDC-7248-4BBC-B664-035A0254194A}"/>
              </a:ext>
            </a:extLst>
          </p:cNvPr>
          <p:cNvSpPr/>
          <p:nvPr/>
        </p:nvSpPr>
        <p:spPr>
          <a:xfrm>
            <a:off x="703176" y="3666643"/>
            <a:ext cx="10716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p:txBody>
      </p:sp>
      <p:pic>
        <p:nvPicPr>
          <p:cNvPr id="3074" name="Picture 2" descr="http://pragmatictestlabs.com/wp-content/uploads/2016/09/20.png">
            <a:extLst>
              <a:ext uri="{FF2B5EF4-FFF2-40B4-BE49-F238E27FC236}">
                <a16:creationId xmlns:a16="http://schemas.microsoft.com/office/drawing/2014/main" id="{61D67C20-CE82-43BC-AE45-94A93264E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209" y="1691105"/>
            <a:ext cx="38862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80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2AE5-1389-4162-88BA-E11A7A342919}"/>
              </a:ext>
            </a:extLst>
          </p:cNvPr>
          <p:cNvSpPr>
            <a:spLocks noGrp="1"/>
          </p:cNvSpPr>
          <p:nvPr>
            <p:ph type="title"/>
          </p:nvPr>
        </p:nvSpPr>
        <p:spPr/>
        <p:txBody>
          <a:bodyPr/>
          <a:lstStyle/>
          <a:p>
            <a:r>
              <a:rPr lang="es-AR" dirty="0" err="1"/>
              <a:t>XPath</a:t>
            </a:r>
            <a:r>
              <a:rPr lang="es-AR" dirty="0"/>
              <a:t> </a:t>
            </a:r>
            <a:r>
              <a:rPr lang="es-AR" dirty="0" err="1"/>
              <a:t>or</a:t>
            </a:r>
            <a:r>
              <a:rPr lang="es-AR" dirty="0"/>
              <a:t> CSS</a:t>
            </a:r>
            <a:endParaRPr lang="es-AR" dirty="0">
              <a:solidFill>
                <a:srgbClr val="FF0000"/>
              </a:solidFill>
            </a:endParaRPr>
          </a:p>
        </p:txBody>
      </p:sp>
      <p:sp>
        <p:nvSpPr>
          <p:cNvPr id="3" name="Content Placeholder 2">
            <a:extLst>
              <a:ext uri="{FF2B5EF4-FFF2-40B4-BE49-F238E27FC236}">
                <a16:creationId xmlns:a16="http://schemas.microsoft.com/office/drawing/2014/main" id="{CC7EC1D4-BEE5-4917-A1B8-2DECF67918BB}"/>
              </a:ext>
            </a:extLst>
          </p:cNvPr>
          <p:cNvSpPr>
            <a:spLocks noGrp="1"/>
          </p:cNvSpPr>
          <p:nvPr>
            <p:ph idx="13"/>
          </p:nvPr>
        </p:nvSpPr>
        <p:spPr>
          <a:xfrm>
            <a:off x="788162" y="1691105"/>
            <a:ext cx="5608441" cy="3816429"/>
          </a:xfrm>
        </p:spPr>
        <p:txBody>
          <a:bodyPr/>
          <a:lstStyle/>
          <a:p>
            <a:r>
              <a:rPr lang="en-US" sz="1200" dirty="0">
                <a:solidFill>
                  <a:schemeClr val="accent2"/>
                </a:solidFill>
                <a:latin typeface="Open Sans"/>
              </a:rPr>
              <a:t>CSS and XPath are the most popular, widely used and powerful location strategies within the Selenium test automation community.CSS has gained wider acceptance from the test automation engineers due to following reasons. (People in favor of CSS says)</a:t>
            </a:r>
          </a:p>
          <a:p>
            <a:pPr marL="171450" indent="-171450">
              <a:buFont typeface="Arial" panose="020B0604020202020204" pitchFamily="34" charset="0"/>
              <a:buChar char="•"/>
            </a:pPr>
            <a:r>
              <a:rPr lang="en-US" sz="1200" dirty="0">
                <a:solidFill>
                  <a:srgbClr val="DF411C"/>
                </a:solidFill>
                <a:latin typeface="Open Sans"/>
              </a:rPr>
              <a:t>CSS more readable ( simpler )</a:t>
            </a:r>
          </a:p>
          <a:p>
            <a:pPr marL="171450" indent="-171450">
              <a:buFont typeface="Arial" panose="020B0604020202020204" pitchFamily="34" charset="0"/>
              <a:buChar char="•"/>
            </a:pPr>
            <a:r>
              <a:rPr lang="en-US" sz="1200" dirty="0">
                <a:solidFill>
                  <a:srgbClr val="DF411C"/>
                </a:solidFill>
                <a:latin typeface="Open Sans"/>
              </a:rPr>
              <a:t>CSS is faster (especially in IE)</a:t>
            </a:r>
          </a:p>
          <a:p>
            <a:r>
              <a:rPr lang="en-US" sz="1200" dirty="0">
                <a:solidFill>
                  <a:schemeClr val="accent2"/>
                </a:solidFill>
                <a:latin typeface="Open Sans"/>
              </a:rPr>
              <a:t>Those who are in favor of XPath says about its ability to transverse around the page where CSS cannot. XPath can traverse up and down the DOM. CSS can traverse only down the DOM. These claims may be already outdated :-).</a:t>
            </a:r>
          </a:p>
          <a:p>
            <a:r>
              <a:rPr lang="en-US" sz="1200" dirty="0">
                <a:solidFill>
                  <a:schemeClr val="accent2"/>
                </a:solidFill>
                <a:latin typeface="Open Sans"/>
              </a:rPr>
              <a:t>Some research demonstrates that there is no significant difference in speed. Mastering both of them is a good idea for the Selenium test automation engineers who wish to build their career around Selenium. It is better to a use single location strategy for a project for a number of reasons.</a:t>
            </a:r>
          </a:p>
          <a:p>
            <a:endParaRPr lang="en-US" sz="1200" dirty="0">
              <a:solidFill>
                <a:schemeClr val="accent2"/>
              </a:solidFill>
              <a:latin typeface="Open Sans"/>
            </a:endParaRPr>
          </a:p>
          <a:p>
            <a:r>
              <a:rPr lang="en-US" sz="1200" dirty="0">
                <a:solidFill>
                  <a:schemeClr val="accent2"/>
                </a:solidFill>
                <a:latin typeface="Open Sans"/>
              </a:rPr>
              <a:t>Some gurus advice a hybrid approach. They use ID  and name first and moving to CSS. XPath is used only when it is required</a:t>
            </a:r>
          </a:p>
        </p:txBody>
      </p:sp>
      <p:sp>
        <p:nvSpPr>
          <p:cNvPr id="9" name="Rectangle 8">
            <a:extLst>
              <a:ext uri="{FF2B5EF4-FFF2-40B4-BE49-F238E27FC236}">
                <a16:creationId xmlns:a16="http://schemas.microsoft.com/office/drawing/2014/main" id="{B359FBDC-7248-4BBC-B664-035A0254194A}"/>
              </a:ext>
            </a:extLst>
          </p:cNvPr>
          <p:cNvSpPr/>
          <p:nvPr/>
        </p:nvSpPr>
        <p:spPr>
          <a:xfrm>
            <a:off x="703176" y="3666643"/>
            <a:ext cx="10716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88888"/>
              </a:solidFill>
              <a:effectLst/>
              <a:uLnTx/>
              <a:uFillTx/>
              <a:latin typeface="Open Sans"/>
              <a:ea typeface="+mn-ea"/>
              <a:cs typeface="+mn-cs"/>
            </a:endParaRPr>
          </a:p>
        </p:txBody>
      </p:sp>
      <p:pic>
        <p:nvPicPr>
          <p:cNvPr id="4098" name="Picture 2" descr="http://pragmatictestlabs.com/wp-content/uploads/2016/09/27.png">
            <a:extLst>
              <a:ext uri="{FF2B5EF4-FFF2-40B4-BE49-F238E27FC236}">
                <a16:creationId xmlns:a16="http://schemas.microsoft.com/office/drawing/2014/main" id="{863FB2EB-14DF-4865-BF4D-2DA3F97A4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804" y="2283587"/>
            <a:ext cx="6124575"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684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Reference</a:t>
            </a:r>
          </a:p>
        </p:txBody>
      </p:sp>
      <p:sp>
        <p:nvSpPr>
          <p:cNvPr id="3" name="Content Placeholder 2"/>
          <p:cNvSpPr>
            <a:spLocks noGrp="1"/>
          </p:cNvSpPr>
          <p:nvPr>
            <p:ph idx="19"/>
          </p:nvPr>
        </p:nvSpPr>
        <p:spPr/>
        <p:txBody>
          <a:bodyPr/>
          <a:lstStyle/>
          <a:p>
            <a:r>
              <a:rPr lang="en-US" dirty="0"/>
              <a:t>See the whole references on xpathreferences.xls</a:t>
            </a:r>
          </a:p>
        </p:txBody>
      </p:sp>
      <p:graphicFrame>
        <p:nvGraphicFramePr>
          <p:cNvPr id="7" name="Content Placeholder 6"/>
          <p:cNvGraphicFramePr>
            <a:graphicFrameLocks noGrp="1"/>
          </p:cNvGraphicFramePr>
          <p:nvPr>
            <p:ph idx="22"/>
            <p:extLst>
              <p:ext uri="{D42A27DB-BD31-4B8C-83A1-F6EECF244321}">
                <p14:modId xmlns:p14="http://schemas.microsoft.com/office/powerpoint/2010/main" val="4014942844"/>
              </p:ext>
            </p:extLst>
          </p:nvPr>
        </p:nvGraphicFramePr>
        <p:xfrm>
          <a:off x="891152" y="2828925"/>
          <a:ext cx="10515600" cy="2230120"/>
        </p:xfrm>
        <a:graphic>
          <a:graphicData uri="http://schemas.openxmlformats.org/drawingml/2006/table">
            <a:tbl>
              <a:tblPr firstRow="1" bandRow="1">
                <a:tableStyleId>{72833802-FEF1-4C79-8D5D-14CF1EAF98D9}</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gridCol w="2103120">
                  <a:extLst>
                    <a:ext uri="{9D8B030D-6E8A-4147-A177-3AD203B41FA5}">
                      <a16:colId xmlns:a16="http://schemas.microsoft.com/office/drawing/2014/main" val="20004"/>
                    </a:ext>
                  </a:extLst>
                </a:gridCol>
              </a:tblGrid>
              <a:tr h="370840">
                <a:tc>
                  <a:txBody>
                    <a:bodyPr/>
                    <a:lstStyle/>
                    <a:p>
                      <a:r>
                        <a:rPr lang="en-US" dirty="0"/>
                        <a:t>XPath</a:t>
                      </a:r>
                    </a:p>
                  </a:txBody>
                  <a:tcPr/>
                </a:tc>
                <a:tc>
                  <a:txBody>
                    <a:bodyPr/>
                    <a:lstStyle/>
                    <a:p>
                      <a:r>
                        <a:rPr lang="en-US" dirty="0"/>
                        <a:t>Note</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pPr algn="l" fontAlgn="t"/>
                      <a:r>
                        <a:rPr lang="es-AR" dirty="0">
                          <a:effectLst/>
                        </a:rPr>
                        <a:t>//E[@id=’i’]</a:t>
                      </a:r>
                    </a:p>
                  </a:txBody>
                  <a:tcPr marL="60960" marR="60960" marT="60960" marB="60960"/>
                </a:tc>
                <a:tc>
                  <a:txBody>
                    <a:bodyPr/>
                    <a:lstStyle/>
                    <a:p>
                      <a:pPr algn="l" fontAlgn="t"/>
                      <a:r>
                        <a:rPr lang="es-AR">
                          <a:effectLst/>
                        </a:rPr>
                        <a:t>Element with id i</a:t>
                      </a:r>
                    </a:p>
                  </a:txBody>
                  <a:tcPr marL="60960" marR="60960" marT="60960" marB="60960"/>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algn="l" fontAlgn="t"/>
                      <a:r>
                        <a:rPr lang="es-AR">
                          <a:effectLst/>
                        </a:rPr>
                        <a:t>//*[@id=’i’]</a:t>
                      </a:r>
                    </a:p>
                  </a:txBody>
                  <a:tcPr marL="60960" marR="60960" marT="60960" marB="60960"/>
                </a:tc>
                <a:tc>
                  <a:txBody>
                    <a:bodyPr/>
                    <a:lstStyle/>
                    <a:p>
                      <a:pPr algn="l" fontAlgn="t"/>
                      <a:r>
                        <a:rPr lang="en-US">
                          <a:effectLst/>
                        </a:rPr>
                        <a:t>Element(s) with id i</a:t>
                      </a:r>
                    </a:p>
                  </a:txBody>
                  <a:tcPr marL="60960" marR="60960" marT="60960" marB="60960"/>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8779346"/>
                  </a:ext>
                </a:extLst>
              </a:tr>
              <a:tr h="370840">
                <a:tc>
                  <a:txBody>
                    <a:bodyPr/>
                    <a:lstStyle/>
                    <a:p>
                      <a:pPr algn="l" fontAlgn="t"/>
                      <a:r>
                        <a:rPr lang="es-AR">
                          <a:effectLst/>
                        </a:rPr>
                        <a:t>//E[@id=’n’]</a:t>
                      </a:r>
                    </a:p>
                  </a:txBody>
                  <a:tcPr marL="60960" marR="60960" marT="60960" marB="60960"/>
                </a:tc>
                <a:tc>
                  <a:txBody>
                    <a:bodyPr/>
                    <a:lstStyle/>
                    <a:p>
                      <a:pPr algn="l" fontAlgn="t"/>
                      <a:r>
                        <a:rPr lang="es-AR">
                          <a:effectLst/>
                        </a:rPr>
                        <a:t>Element with id n</a:t>
                      </a:r>
                    </a:p>
                  </a:txBody>
                  <a:tcPr marL="60960" marR="60960" marT="60960" marB="60960"/>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pPr algn="l" fontAlgn="t"/>
                      <a:r>
                        <a:rPr lang="es-AR" dirty="0">
                          <a:effectLst/>
                        </a:rPr>
                        <a:t>//*[@id=’n’]</a:t>
                      </a:r>
                    </a:p>
                  </a:txBody>
                  <a:tcPr marL="60960" marR="60960" marT="60960" marB="60960"/>
                </a:tc>
                <a:tc>
                  <a:txBody>
                    <a:bodyPr/>
                    <a:lstStyle/>
                    <a:p>
                      <a:pPr algn="l" fontAlgn="t"/>
                      <a:r>
                        <a:rPr lang="en-US" dirty="0">
                          <a:effectLst/>
                        </a:rPr>
                        <a:t>Element(s) with id n</a:t>
                      </a:r>
                    </a:p>
                  </a:txBody>
                  <a:tcPr marL="60960" marR="60960" marT="60960" marB="60960"/>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41518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graphicFrame>
        <p:nvGraphicFramePr>
          <p:cNvPr id="14" name="Content Placeholder 13">
            <a:extLst>
              <a:ext uri="{FF2B5EF4-FFF2-40B4-BE49-F238E27FC236}">
                <a16:creationId xmlns:a16="http://schemas.microsoft.com/office/drawing/2014/main" id="{507CCCFE-E17A-40B6-81A0-23F8A29C568C}"/>
              </a:ext>
            </a:extLst>
          </p:cNvPr>
          <p:cNvGraphicFramePr>
            <a:graphicFrameLocks noGrp="1"/>
          </p:cNvGraphicFramePr>
          <p:nvPr>
            <p:ph idx="19"/>
            <p:extLst>
              <p:ext uri="{D42A27DB-BD31-4B8C-83A1-F6EECF244321}">
                <p14:modId xmlns:p14="http://schemas.microsoft.com/office/powerpoint/2010/main" val="3601917918"/>
              </p:ext>
            </p:extLst>
          </p:nvPr>
        </p:nvGraphicFramePr>
        <p:xfrm>
          <a:off x="1219200" y="1866900"/>
          <a:ext cx="9831388" cy="4516120"/>
        </p:xfrm>
        <a:graphic>
          <a:graphicData uri="http://schemas.openxmlformats.org/drawingml/2006/table">
            <a:tbl>
              <a:tblPr firstRow="1" bandRow="1">
                <a:tableStyleId>{72833802-FEF1-4C79-8D5D-14CF1EAF98D9}</a:tableStyleId>
              </a:tblPr>
              <a:tblGrid>
                <a:gridCol w="2486891">
                  <a:extLst>
                    <a:ext uri="{9D8B030D-6E8A-4147-A177-3AD203B41FA5}">
                      <a16:colId xmlns:a16="http://schemas.microsoft.com/office/drawing/2014/main" val="1447854677"/>
                    </a:ext>
                  </a:extLst>
                </a:gridCol>
                <a:gridCol w="7344497">
                  <a:extLst>
                    <a:ext uri="{9D8B030D-6E8A-4147-A177-3AD203B41FA5}">
                      <a16:colId xmlns:a16="http://schemas.microsoft.com/office/drawing/2014/main" val="3443460673"/>
                    </a:ext>
                  </a:extLst>
                </a:gridCol>
              </a:tblGrid>
              <a:tr h="370840">
                <a:tc>
                  <a:txBody>
                    <a:bodyPr/>
                    <a:lstStyle/>
                    <a:p>
                      <a:r>
                        <a:rPr lang="en-US" dirty="0"/>
                        <a:t>Word</a:t>
                      </a:r>
                    </a:p>
                  </a:txBody>
                  <a:tcPr/>
                </a:tc>
                <a:tc>
                  <a:txBody>
                    <a:bodyPr/>
                    <a:lstStyle/>
                    <a:p>
                      <a:r>
                        <a:rPr lang="en-US" dirty="0"/>
                        <a:t>Description</a:t>
                      </a:r>
                    </a:p>
                  </a:txBody>
                  <a:tcPr/>
                </a:tc>
                <a:extLst>
                  <a:ext uri="{0D108BD9-81ED-4DB2-BD59-A6C34878D82A}">
                    <a16:rowId xmlns:a16="http://schemas.microsoft.com/office/drawing/2014/main" val="37098642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800" b="0" i="0" kern="1200" dirty="0" err="1">
                          <a:solidFill>
                            <a:schemeClr val="tx1"/>
                          </a:solidFill>
                          <a:effectLst/>
                          <a:latin typeface="+mn-lt"/>
                          <a:ea typeface="+mn-ea"/>
                          <a:cs typeface="+mn-cs"/>
                        </a:rPr>
                        <a:t>Root</a:t>
                      </a:r>
                      <a:r>
                        <a:rPr lang="es-AR" sz="1800" b="0" i="0" kern="1200" dirty="0">
                          <a:solidFill>
                            <a:schemeClr val="tx1"/>
                          </a:solidFill>
                          <a:effectLst/>
                          <a:latin typeface="+mn-lt"/>
                          <a:ea typeface="+mn-ea"/>
                          <a:cs typeface="+mn-cs"/>
                        </a:rPr>
                        <a:t> </a:t>
                      </a:r>
                      <a:r>
                        <a:rPr lang="es-AR" sz="1800" b="0" i="0" kern="1200" dirty="0" err="1">
                          <a:solidFill>
                            <a:schemeClr val="tx1"/>
                          </a:solidFill>
                          <a:effectLst/>
                          <a:latin typeface="+mn-lt"/>
                          <a:ea typeface="+mn-ea"/>
                          <a:cs typeface="+mn-cs"/>
                        </a:rPr>
                        <a:t>element</a:t>
                      </a:r>
                      <a:endParaRPr lang="es-AR" sz="1800" b="1" i="0" kern="1200" dirty="0">
                        <a:solidFill>
                          <a:schemeClr val="tx1"/>
                        </a:solidFill>
                        <a:effectLst/>
                        <a:latin typeface="+mn-lt"/>
                        <a:ea typeface="+mn-ea"/>
                        <a:cs typeface="+mn-cs"/>
                      </a:endParaRPr>
                    </a:p>
                  </a:txBody>
                  <a:tcPr/>
                </a:tc>
                <a:tc>
                  <a:txBody>
                    <a:bodyPr/>
                    <a:lstStyle/>
                    <a:p>
                      <a:r>
                        <a:rPr lang="en-US" sz="1800" b="0" i="0" kern="1200" dirty="0">
                          <a:solidFill>
                            <a:schemeClr val="tx1"/>
                          </a:solidFill>
                          <a:effectLst/>
                          <a:latin typeface="+mn-lt"/>
                          <a:ea typeface="+mn-ea"/>
                          <a:cs typeface="+mn-cs"/>
                        </a:rPr>
                        <a:t>The top most element in XML document tree. It is </a:t>
                      </a:r>
                      <a:r>
                        <a:rPr lang="en-US" sz="1800" b="1" i="0" kern="1200" dirty="0">
                          <a:solidFill>
                            <a:schemeClr val="tx1"/>
                          </a:solidFill>
                          <a:effectLst/>
                          <a:latin typeface="+mn-lt"/>
                          <a:ea typeface="+mn-ea"/>
                          <a:cs typeface="+mn-cs"/>
                        </a:rPr>
                        <a:t>html </a:t>
                      </a:r>
                      <a:r>
                        <a:rPr lang="en-US" sz="1800" b="0" i="0" kern="1200" dirty="0">
                          <a:solidFill>
                            <a:schemeClr val="tx1"/>
                          </a:solidFill>
                          <a:effectLst/>
                          <a:latin typeface="+mn-lt"/>
                          <a:ea typeface="+mn-ea"/>
                          <a:cs typeface="+mn-cs"/>
                        </a:rPr>
                        <a:t>element in web pages.</a:t>
                      </a:r>
                      <a:endParaRPr lang="en-US" dirty="0"/>
                    </a:p>
                  </a:txBody>
                  <a:tcPr/>
                </a:tc>
                <a:extLst>
                  <a:ext uri="{0D108BD9-81ED-4DB2-BD59-A6C34878D82A}">
                    <a16:rowId xmlns:a16="http://schemas.microsoft.com/office/drawing/2014/main" val="6645633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800" b="0" i="0" kern="1200" dirty="0" err="1">
                          <a:solidFill>
                            <a:schemeClr val="tx1"/>
                          </a:solidFill>
                          <a:effectLst/>
                          <a:latin typeface="+mn-lt"/>
                          <a:ea typeface="+mn-ea"/>
                          <a:cs typeface="+mn-cs"/>
                        </a:rPr>
                        <a:t>Siblings</a:t>
                      </a:r>
                      <a:endParaRPr lang="es-AR" sz="1800" b="1" i="0" kern="1200" dirty="0">
                        <a:solidFill>
                          <a:schemeClr val="tx1"/>
                        </a:solidFill>
                        <a:effectLst/>
                        <a:latin typeface="+mn-lt"/>
                        <a:ea typeface="+mn-ea"/>
                        <a:cs typeface="+mn-cs"/>
                      </a:endParaRPr>
                    </a:p>
                  </a:txBody>
                  <a:tcPr/>
                </a:tc>
                <a:tc>
                  <a:txBody>
                    <a:bodyPr/>
                    <a:lstStyle/>
                    <a:p>
                      <a:r>
                        <a:rPr lang="en-US" sz="1800" b="0" i="0" kern="1200" dirty="0">
                          <a:solidFill>
                            <a:schemeClr val="tx1"/>
                          </a:solidFill>
                          <a:effectLst/>
                          <a:latin typeface="+mn-lt"/>
                          <a:ea typeface="+mn-ea"/>
                          <a:cs typeface="+mn-cs"/>
                        </a:rPr>
                        <a:t>Nodes that have the same parent</a:t>
                      </a:r>
                      <a:endParaRPr lang="en-US" dirty="0"/>
                    </a:p>
                  </a:txBody>
                  <a:tcPr/>
                </a:tc>
                <a:extLst>
                  <a:ext uri="{0D108BD9-81ED-4DB2-BD59-A6C34878D82A}">
                    <a16:rowId xmlns:a16="http://schemas.microsoft.com/office/drawing/2014/main" val="23195015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800" b="0" i="0" kern="1200" dirty="0" err="1">
                          <a:solidFill>
                            <a:schemeClr val="tx1"/>
                          </a:solidFill>
                          <a:effectLst/>
                          <a:latin typeface="+mn-lt"/>
                          <a:ea typeface="+mn-ea"/>
                          <a:cs typeface="+mn-cs"/>
                        </a:rPr>
                        <a:t>Ancestors</a:t>
                      </a:r>
                      <a:endParaRPr lang="es-AR" sz="1800" b="1" i="0" kern="1200" dirty="0">
                        <a:solidFill>
                          <a:schemeClr val="tx1"/>
                        </a:solidFill>
                        <a:effectLst/>
                        <a:latin typeface="+mn-lt"/>
                        <a:ea typeface="+mn-ea"/>
                        <a:cs typeface="+mn-cs"/>
                      </a:endParaRPr>
                    </a:p>
                  </a:txBody>
                  <a:tcPr/>
                </a:tc>
                <a:tc>
                  <a:txBody>
                    <a:bodyPr/>
                    <a:lstStyle/>
                    <a:p>
                      <a:r>
                        <a:rPr lang="en-US" sz="1800" b="0" i="0" kern="1200" dirty="0">
                          <a:solidFill>
                            <a:schemeClr val="tx1"/>
                          </a:solidFill>
                          <a:effectLst/>
                          <a:latin typeface="+mn-lt"/>
                          <a:ea typeface="+mn-ea"/>
                          <a:cs typeface="+mn-cs"/>
                        </a:rPr>
                        <a:t>Node’s parent, parent’s parent and so on.</a:t>
                      </a:r>
                      <a:endParaRPr lang="en-US" dirty="0"/>
                    </a:p>
                  </a:txBody>
                  <a:tcPr/>
                </a:tc>
                <a:extLst>
                  <a:ext uri="{0D108BD9-81ED-4DB2-BD59-A6C34878D82A}">
                    <a16:rowId xmlns:a16="http://schemas.microsoft.com/office/drawing/2014/main" val="547124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800" b="0" i="0" kern="1200" dirty="0" err="1">
                          <a:solidFill>
                            <a:schemeClr val="tx1"/>
                          </a:solidFill>
                          <a:effectLst/>
                          <a:latin typeface="+mn-lt"/>
                          <a:ea typeface="+mn-ea"/>
                          <a:cs typeface="+mn-cs"/>
                        </a:rPr>
                        <a:t>Descendants</a:t>
                      </a:r>
                      <a:endParaRPr lang="es-AR" sz="1800" b="1" i="0" kern="1200" dirty="0">
                        <a:solidFill>
                          <a:schemeClr val="tx1"/>
                        </a:solidFill>
                        <a:effectLst/>
                        <a:latin typeface="+mn-lt"/>
                        <a:ea typeface="+mn-ea"/>
                        <a:cs typeface="+mn-cs"/>
                      </a:endParaRPr>
                    </a:p>
                  </a:txBody>
                  <a:tcPr/>
                </a:tc>
                <a:tc>
                  <a:txBody>
                    <a:bodyPr/>
                    <a:lstStyle/>
                    <a:p>
                      <a:r>
                        <a:rPr lang="en-US" sz="1800" b="0" i="0" kern="1200" dirty="0">
                          <a:solidFill>
                            <a:schemeClr val="tx1"/>
                          </a:solidFill>
                          <a:effectLst/>
                          <a:latin typeface="+mn-lt"/>
                          <a:ea typeface="+mn-ea"/>
                          <a:cs typeface="+mn-cs"/>
                        </a:rPr>
                        <a:t>Node’s children, children’s children and so on</a:t>
                      </a:r>
                      <a:endParaRPr lang="en-US" dirty="0"/>
                    </a:p>
                  </a:txBody>
                  <a:tcPr/>
                </a:tc>
                <a:extLst>
                  <a:ext uri="{0D108BD9-81ED-4DB2-BD59-A6C34878D82A}">
                    <a16:rowId xmlns:a16="http://schemas.microsoft.com/office/drawing/2014/main" val="22204264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800" b="0" i="0" kern="1200" dirty="0" err="1">
                          <a:solidFill>
                            <a:schemeClr val="tx1"/>
                          </a:solidFill>
                          <a:effectLst/>
                          <a:latin typeface="+mn-lt"/>
                          <a:ea typeface="+mn-ea"/>
                          <a:cs typeface="+mn-cs"/>
                        </a:rPr>
                        <a:t>InnerHTML</a:t>
                      </a:r>
                      <a:endParaRPr lang="es-AR" sz="1800" b="1" i="0" kern="1200" dirty="0">
                        <a:solidFill>
                          <a:schemeClr val="tx1"/>
                        </a:solidFill>
                        <a:effectLst/>
                        <a:latin typeface="+mn-lt"/>
                        <a:ea typeface="+mn-ea"/>
                        <a:cs typeface="+mn-cs"/>
                      </a:endParaRPr>
                    </a:p>
                  </a:txBody>
                  <a:tcPr/>
                </a:tc>
                <a:tc>
                  <a:txBody>
                    <a:bodyPr/>
                    <a:lstStyle/>
                    <a:p>
                      <a:r>
                        <a:rPr lang="en-US" sz="1800" b="0" i="0" kern="1200" dirty="0">
                          <a:solidFill>
                            <a:schemeClr val="tx1"/>
                          </a:solidFill>
                          <a:effectLst/>
                          <a:latin typeface="+mn-lt"/>
                          <a:ea typeface="+mn-ea"/>
                          <a:cs typeface="+mn-cs"/>
                        </a:rPr>
                        <a:t>The </a:t>
                      </a:r>
                      <a:r>
                        <a:rPr lang="en-US" sz="1800" b="0" i="0" kern="1200" dirty="0" err="1">
                          <a:solidFill>
                            <a:schemeClr val="tx1"/>
                          </a:solidFill>
                          <a:effectLst/>
                          <a:latin typeface="+mn-lt"/>
                          <a:ea typeface="+mn-ea"/>
                          <a:cs typeface="+mn-cs"/>
                        </a:rPr>
                        <a:t>innerHTML</a:t>
                      </a:r>
                      <a:r>
                        <a:rPr lang="en-US" sz="1800" b="0" i="0" kern="1200" dirty="0">
                          <a:solidFill>
                            <a:schemeClr val="tx1"/>
                          </a:solidFill>
                          <a:effectLst/>
                          <a:latin typeface="+mn-lt"/>
                          <a:ea typeface="+mn-ea"/>
                          <a:cs typeface="+mn-cs"/>
                        </a:rPr>
                        <a:t> property sets or returns the HTML content (inner HTML) of an element.</a:t>
                      </a:r>
                      <a:endParaRPr lang="en-US" dirty="0"/>
                    </a:p>
                  </a:txBody>
                  <a:tcPr/>
                </a:tc>
                <a:extLst>
                  <a:ext uri="{0D108BD9-81ED-4DB2-BD59-A6C34878D82A}">
                    <a16:rowId xmlns:a16="http://schemas.microsoft.com/office/drawing/2014/main" val="3688288391"/>
                  </a:ext>
                </a:extLst>
              </a:tr>
              <a:tr h="370840">
                <a:tc>
                  <a:txBody>
                    <a:bodyPr/>
                    <a:lstStyle/>
                    <a:p>
                      <a:r>
                        <a:rPr lang="en-US" dirty="0"/>
                        <a:t>DOM</a:t>
                      </a:r>
                    </a:p>
                  </a:txBody>
                  <a:tcPr/>
                </a:tc>
                <a:tc>
                  <a:txBody>
                    <a:bodyPr/>
                    <a:lstStyle/>
                    <a:p>
                      <a:r>
                        <a:rPr lang="en-US" dirty="0"/>
                        <a:t>The HTML DOM is a standard for how to get, change, add, or delete HTML elements.</a:t>
                      </a:r>
                    </a:p>
                  </a:txBody>
                  <a:tcPr/>
                </a:tc>
                <a:extLst>
                  <a:ext uri="{0D108BD9-81ED-4DB2-BD59-A6C34878D82A}">
                    <a16:rowId xmlns:a16="http://schemas.microsoft.com/office/drawing/2014/main" val="25125776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966547998"/>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201075214"/>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858168353"/>
                  </a:ext>
                </a:extLst>
              </a:tr>
            </a:tbl>
          </a:graphicData>
        </a:graphic>
      </p:graphicFrame>
    </p:spTree>
    <p:extLst>
      <p:ext uri="{BB962C8B-B14F-4D97-AF65-F5344CB8AC3E}">
        <p14:creationId xmlns:p14="http://schemas.microsoft.com/office/powerpoint/2010/main" val="3724908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8" name="Content Placeholder 7">
            <a:extLst>
              <a:ext uri="{FF2B5EF4-FFF2-40B4-BE49-F238E27FC236}">
                <a16:creationId xmlns:a16="http://schemas.microsoft.com/office/drawing/2014/main" id="{7AF3B66D-C398-4E24-9BED-A9A67494399C}"/>
              </a:ext>
            </a:extLst>
          </p:cNvPr>
          <p:cNvSpPr>
            <a:spLocks noGrp="1"/>
          </p:cNvSpPr>
          <p:nvPr>
            <p:ph idx="22"/>
          </p:nvPr>
        </p:nvSpPr>
        <p:spPr>
          <a:xfrm>
            <a:off x="1180011" y="1511031"/>
            <a:ext cx="9831977" cy="1201232"/>
          </a:xfrm>
        </p:spPr>
        <p:txBody>
          <a:bodyPr/>
          <a:lstStyle/>
          <a:p>
            <a:pPr algn="l"/>
            <a:r>
              <a:rPr lang="en-US" sz="1200" dirty="0" err="1">
                <a:latin typeface="+mj-lt"/>
              </a:rPr>
              <a:t>Arrgyle</a:t>
            </a:r>
            <a:r>
              <a:rPr lang="en-US" sz="1200" dirty="0">
                <a:latin typeface="+mj-lt"/>
              </a:rPr>
              <a:t>. 2016. </a:t>
            </a:r>
            <a:r>
              <a:rPr lang="en-US" sz="1200" dirty="0" err="1">
                <a:latin typeface="+mj-lt"/>
              </a:rPr>
              <a:t>Css</a:t>
            </a:r>
            <a:r>
              <a:rPr lang="en-US" sz="1200" dirty="0">
                <a:latin typeface="+mj-lt"/>
              </a:rPr>
              <a:t> Vs. X Path. [ONLINE]  Available at: </a:t>
            </a:r>
            <a:r>
              <a:rPr lang="en-US" sz="1200" dirty="0">
                <a:latin typeface="+mj-lt"/>
                <a:hlinkClick r:id="rId2"/>
              </a:rPr>
              <a:t>http://elementalselenium.com/tips/32-xpath-vs-css</a:t>
            </a:r>
            <a:r>
              <a:rPr lang="en-US" sz="1200" dirty="0">
                <a:latin typeface="+mj-lt"/>
              </a:rPr>
              <a:t>. [Accessed 21 August 2016].</a:t>
            </a:r>
          </a:p>
          <a:p>
            <a:pPr algn="l"/>
            <a:r>
              <a:rPr lang="en-US" sz="1200" dirty="0" err="1">
                <a:latin typeface="+mj-lt"/>
              </a:rPr>
              <a:t>Arrgyle</a:t>
            </a:r>
            <a:r>
              <a:rPr lang="en-US" sz="1200" dirty="0">
                <a:latin typeface="+mj-lt"/>
              </a:rPr>
              <a:t>. 2016. How To Verify Your Locators Without Selenium. [ONLINE] Available </a:t>
            </a:r>
            <a:r>
              <a:rPr lang="en-US" sz="1200" dirty="0" err="1">
                <a:latin typeface="+mj-lt"/>
              </a:rPr>
              <a:t>at:http</a:t>
            </a:r>
            <a:r>
              <a:rPr lang="en-US" sz="1200" dirty="0">
                <a:latin typeface="+mj-lt"/>
              </a:rPr>
              <a:t>://elementalselenium.com/tips/verifying-locators. [Accessed 21 August 2016].</a:t>
            </a:r>
          </a:p>
          <a:p>
            <a:pPr algn="l"/>
            <a:r>
              <a:rPr lang="en-US" sz="1200" dirty="0">
                <a:latin typeface="+mj-lt"/>
              </a:rPr>
              <a:t>CSS Selectors | Selenium Testing? Cross Browser Testing with Sauce Labs. 2016. CSS Selectors | Selenium Testing? Cross Browser Testing with Sauce Labs. [ONLINE]</a:t>
            </a:r>
          </a:p>
          <a:p>
            <a:pPr algn="l"/>
            <a:r>
              <a:rPr lang="en-US" sz="1200" dirty="0">
                <a:latin typeface="+mj-lt"/>
              </a:rPr>
              <a:t>Available </a:t>
            </a:r>
            <a:r>
              <a:rPr lang="en-US" sz="1200" dirty="0" err="1">
                <a:latin typeface="+mj-lt"/>
              </a:rPr>
              <a:t>at:http</a:t>
            </a:r>
            <a:r>
              <a:rPr lang="en-US" sz="1200" dirty="0">
                <a:latin typeface="+mj-lt"/>
              </a:rPr>
              <a:t>://sauceio.com/</a:t>
            </a:r>
            <a:r>
              <a:rPr lang="en-US" sz="1200" dirty="0" err="1">
                <a:latin typeface="+mj-lt"/>
              </a:rPr>
              <a:t>index.php</a:t>
            </a:r>
            <a:r>
              <a:rPr lang="en-US" sz="1200" dirty="0">
                <a:latin typeface="+mj-lt"/>
              </a:rPr>
              <a:t>/tag/</a:t>
            </a:r>
            <a:r>
              <a:rPr lang="en-US" sz="1200" dirty="0" err="1">
                <a:latin typeface="+mj-lt"/>
              </a:rPr>
              <a:t>css</a:t>
            </a:r>
            <a:r>
              <a:rPr lang="en-US" sz="1200" dirty="0">
                <a:latin typeface="+mj-lt"/>
              </a:rPr>
              <a:t>-selectors/. [Accessed 21 August 2016]</a:t>
            </a:r>
          </a:p>
          <a:p>
            <a:pPr algn="l"/>
            <a:r>
              <a:rPr lang="en-US" sz="1200" dirty="0" err="1">
                <a:latin typeface="+mj-lt"/>
              </a:rPr>
              <a:t>jquery</a:t>
            </a:r>
            <a:r>
              <a:rPr lang="en-US" sz="1200" dirty="0">
                <a:latin typeface="+mj-lt"/>
              </a:rPr>
              <a:t> – CSS selector case insensitive for attributes – Stack Overflow. 2016. </a:t>
            </a:r>
            <a:r>
              <a:rPr lang="en-US" sz="1200" dirty="0" err="1">
                <a:latin typeface="+mj-lt"/>
              </a:rPr>
              <a:t>jquery</a:t>
            </a:r>
            <a:r>
              <a:rPr lang="en-US" sz="1200" dirty="0">
                <a:latin typeface="+mj-lt"/>
              </a:rPr>
              <a:t> – CSS selector case insensitive for attributes – Stack Overflow. [ONLINE]</a:t>
            </a:r>
          </a:p>
          <a:p>
            <a:pPr algn="l"/>
            <a:r>
              <a:rPr lang="en-US" sz="1200" dirty="0">
                <a:latin typeface="+mj-lt"/>
              </a:rPr>
              <a:t>Available </a:t>
            </a:r>
            <a:r>
              <a:rPr lang="en-US" sz="1200" dirty="0" err="1">
                <a:latin typeface="+mj-lt"/>
              </a:rPr>
              <a:t>at:http</a:t>
            </a:r>
            <a:r>
              <a:rPr lang="en-US" sz="1200" dirty="0">
                <a:latin typeface="+mj-lt"/>
              </a:rPr>
              <a:t>://stackoverflow.com/questions/5671238/</a:t>
            </a:r>
            <a:r>
              <a:rPr lang="en-US" sz="1200" dirty="0" err="1">
                <a:latin typeface="+mj-lt"/>
              </a:rPr>
              <a:t>css</a:t>
            </a:r>
            <a:r>
              <a:rPr lang="en-US" sz="1200" dirty="0">
                <a:latin typeface="+mj-lt"/>
              </a:rPr>
              <a:t>-selector-case-insensitive-for-attributes. [Accessed 21 August 2016].</a:t>
            </a:r>
          </a:p>
          <a:p>
            <a:pPr algn="l"/>
            <a:r>
              <a:rPr lang="en-US" sz="1200" dirty="0">
                <a:latin typeface="+mj-lt"/>
              </a:rPr>
              <a:t>Sauce Labs. 2016. Selenium Tips: CSS Selectors | Sauce Labs . [ONLINE] Available </a:t>
            </a:r>
            <a:r>
              <a:rPr lang="en-US" sz="1200" dirty="0" err="1">
                <a:latin typeface="+mj-lt"/>
              </a:rPr>
              <a:t>at:https</a:t>
            </a:r>
            <a:r>
              <a:rPr lang="en-US" sz="1200" dirty="0">
                <a:latin typeface="+mj-lt"/>
              </a:rPr>
              <a:t>://saucelabs.com/resources/articles/selenium-tips-</a:t>
            </a:r>
            <a:r>
              <a:rPr lang="en-US" sz="1200" dirty="0" err="1">
                <a:latin typeface="+mj-lt"/>
              </a:rPr>
              <a:t>css</a:t>
            </a:r>
            <a:r>
              <a:rPr lang="en-US" sz="1200" dirty="0">
                <a:latin typeface="+mj-lt"/>
              </a:rPr>
              <a:t>-selectors. [Accessed 21 August 2016].</a:t>
            </a:r>
          </a:p>
          <a:p>
            <a:pPr algn="l"/>
            <a:r>
              <a:rPr lang="en-US" sz="1200" dirty="0">
                <a:latin typeface="+mj-lt"/>
              </a:rPr>
              <a:t>Selenium Easy. 2016. CSS selectors for Selenium with example | Selenium Easy. [ONLINE] Available </a:t>
            </a:r>
            <a:r>
              <a:rPr lang="en-US" sz="1200" dirty="0" err="1">
                <a:latin typeface="+mj-lt"/>
              </a:rPr>
              <a:t>at:https</a:t>
            </a:r>
            <a:r>
              <a:rPr lang="en-US" sz="1200" dirty="0">
                <a:latin typeface="+mj-lt"/>
              </a:rPr>
              <a:t>://www.seleniumeasy.com/selenium-tutorials/css-selectors-tutorial-for-selenium-with-examples. [Accessed 21 August 2016].</a:t>
            </a:r>
          </a:p>
          <a:p>
            <a:pPr algn="l"/>
            <a:r>
              <a:rPr lang="en-US" sz="1200" dirty="0">
                <a:latin typeface="+mj-lt"/>
              </a:rPr>
              <a:t>Selectors Level 3. 2016. Selectors Level 3. [ONLINE] Available at: </a:t>
            </a:r>
            <a:r>
              <a:rPr lang="en-US" sz="1200" dirty="0">
                <a:latin typeface="+mj-lt"/>
                <a:hlinkClick r:id="rId3"/>
              </a:rPr>
              <a:t>https://www.w3.org/TR/css3-selectors/</a:t>
            </a:r>
            <a:r>
              <a:rPr lang="en-US" sz="1200" dirty="0">
                <a:latin typeface="+mj-lt"/>
              </a:rPr>
              <a:t>. [Accessed 21 August 2016].</a:t>
            </a:r>
          </a:p>
          <a:p>
            <a:pPr algn="l"/>
            <a:r>
              <a:rPr lang="en-US" sz="1200" dirty="0">
                <a:latin typeface="+mj-lt"/>
              </a:rPr>
              <a:t>Saurabh Gupta. 2016. Quick Reference for </a:t>
            </a:r>
            <a:r>
              <a:rPr lang="en-US" sz="1200" dirty="0" err="1">
                <a:latin typeface="+mj-lt"/>
              </a:rPr>
              <a:t>Xpath</a:t>
            </a:r>
            <a:r>
              <a:rPr lang="en-US" sz="1200" dirty="0">
                <a:latin typeface="+mj-lt"/>
              </a:rPr>
              <a:t> and CSS locators – Selenium WebDriver. [ONLINE] Available at: </a:t>
            </a:r>
            <a:r>
              <a:rPr lang="en-US" sz="1200" dirty="0">
                <a:latin typeface="+mj-lt"/>
                <a:hlinkClick r:id="rId4"/>
              </a:rPr>
              <a:t>https://www.linkedin.com/pulse/quick-reference-xpath-css-locators-selenium-webdriver-saurabh-gupta</a:t>
            </a:r>
            <a:r>
              <a:rPr lang="en-US" sz="1200" dirty="0">
                <a:latin typeface="+mj-lt"/>
              </a:rPr>
              <a:t>. [Accessed 21 August 2016].</a:t>
            </a:r>
          </a:p>
          <a:p>
            <a:pPr algn="l"/>
            <a:r>
              <a:rPr lang="en-US" sz="1200" dirty="0">
                <a:latin typeface="+mj-lt"/>
              </a:rPr>
              <a:t>Testing Excellence. 2016. CSS Selectors in Selenium WebDriver with Examples. [ONLINE] Available </a:t>
            </a:r>
            <a:r>
              <a:rPr lang="en-US" sz="1200" dirty="0" err="1">
                <a:latin typeface="+mj-lt"/>
              </a:rPr>
              <a:t>at:http</a:t>
            </a:r>
            <a:r>
              <a:rPr lang="en-US" sz="1200" dirty="0">
                <a:latin typeface="+mj-lt"/>
              </a:rPr>
              <a:t>://www.testingexcellence.com/css-selectors-selenium-webdriver-tutorial/.  [Accessed 21 August 2016]. </a:t>
            </a:r>
          </a:p>
          <a:p>
            <a:pPr algn="l"/>
            <a:r>
              <a:rPr lang="en-US" sz="1200" dirty="0">
                <a:latin typeface="+mj-lt"/>
              </a:rPr>
              <a:t>Sauce Labs. (2018). Selenium Tips: CSS Selectors. [online] Available at: </a:t>
            </a:r>
            <a:r>
              <a:rPr lang="en-US" sz="1200" dirty="0">
                <a:latin typeface="+mj-lt"/>
                <a:hlinkClick r:id="rId5"/>
              </a:rPr>
              <a:t>https://saucelabs.com/resources/articles/selenium-tips-css-selectors</a:t>
            </a:r>
            <a:r>
              <a:rPr lang="en-US" sz="1200" dirty="0">
                <a:latin typeface="+mj-lt"/>
              </a:rPr>
              <a:t> [Accessed 31 May 2018].</a:t>
            </a:r>
          </a:p>
          <a:p>
            <a:pPr algn="l"/>
            <a:r>
              <a:rPr lang="en-US" sz="1200" dirty="0">
                <a:solidFill>
                  <a:schemeClr val="accent2"/>
                </a:solidFill>
                <a:latin typeface="+mj-lt"/>
                <a:hlinkClick r:id="rId6"/>
              </a:rPr>
              <a:t>Pragmatictestlabs.com </a:t>
            </a:r>
            <a:r>
              <a:rPr lang="en-US" sz="1200" dirty="0">
                <a:latin typeface="+mj-lt"/>
                <a:hlinkClick r:id="rId6"/>
              </a:rPr>
              <a:t> http://pragmatictestlabs.com/2018/05/31/mastering-css-for-selenium-test-automation-2/</a:t>
            </a:r>
            <a:r>
              <a:rPr lang="en-US" sz="1200" dirty="0">
                <a:latin typeface="+mj-lt"/>
              </a:rPr>
              <a:t> </a:t>
            </a:r>
          </a:p>
        </p:txBody>
      </p:sp>
    </p:spTree>
    <p:extLst>
      <p:ext uri="{BB962C8B-B14F-4D97-AF65-F5344CB8AC3E}">
        <p14:creationId xmlns:p14="http://schemas.microsoft.com/office/powerpoint/2010/main" val="4059715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Content Placeholder 3"/>
          <p:cNvSpPr>
            <a:spLocks noGrp="1"/>
          </p:cNvSpPr>
          <p:nvPr>
            <p:ph idx="21"/>
          </p:nvPr>
        </p:nvSpPr>
        <p:spPr/>
        <p:txBody>
          <a:bodyPr/>
          <a:lstStyle/>
          <a:p>
            <a:r>
              <a:rPr lang="en-GB" dirty="0"/>
              <a:t>Adelquis </a:t>
            </a:r>
            <a:r>
              <a:rPr lang="en-GB" dirty="0" err="1"/>
              <a:t>trinidad</a:t>
            </a:r>
            <a:endParaRPr lang="en-GB" dirty="0"/>
          </a:p>
        </p:txBody>
      </p:sp>
      <p:sp>
        <p:nvSpPr>
          <p:cNvPr id="5" name="Content Placeholder 4"/>
          <p:cNvSpPr>
            <a:spLocks noGrp="1"/>
          </p:cNvSpPr>
          <p:nvPr>
            <p:ph idx="22"/>
          </p:nvPr>
        </p:nvSpPr>
        <p:spPr/>
        <p:txBody>
          <a:bodyPr/>
          <a:lstStyle/>
          <a:p>
            <a:r>
              <a:rPr lang="en-GB" dirty="0"/>
              <a:t>Adelquis.Trinidad@endava.com</a:t>
            </a:r>
          </a:p>
        </p:txBody>
      </p:sp>
      <p:sp>
        <p:nvSpPr>
          <p:cNvPr id="6" name="Content Placeholder 5"/>
          <p:cNvSpPr>
            <a:spLocks noGrp="1"/>
          </p:cNvSpPr>
          <p:nvPr>
            <p:ph idx="23"/>
          </p:nvPr>
        </p:nvSpPr>
        <p:spPr/>
        <p:txBody>
          <a:bodyPr>
            <a:normAutofit lnSpcReduction="10000"/>
          </a:bodyPr>
          <a:lstStyle/>
          <a:p>
            <a:r>
              <a:rPr lang="en-GB" dirty="0"/>
              <a:t>engineer</a:t>
            </a:r>
          </a:p>
        </p:txBody>
      </p:sp>
    </p:spTree>
    <p:extLst>
      <p:ext uri="{BB962C8B-B14F-4D97-AF65-F5344CB8AC3E}">
        <p14:creationId xmlns:p14="http://schemas.microsoft.com/office/powerpoint/2010/main" val="104897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GB" dirty="0"/>
          </a:p>
        </p:txBody>
      </p:sp>
      <p:sp>
        <p:nvSpPr>
          <p:cNvPr id="9" name="Content Placeholder 8">
            <a:extLst>
              <a:ext uri="{FF2B5EF4-FFF2-40B4-BE49-F238E27FC236}">
                <a16:creationId xmlns:a16="http://schemas.microsoft.com/office/drawing/2014/main" id="{39617D26-DBC9-400B-8F1E-7A74F32B1445}"/>
              </a:ext>
            </a:extLst>
          </p:cNvPr>
          <p:cNvSpPr>
            <a:spLocks noGrp="1"/>
          </p:cNvSpPr>
          <p:nvPr>
            <p:ph idx="15"/>
          </p:nvPr>
        </p:nvSpPr>
        <p:spPr>
          <a:xfrm>
            <a:off x="838200" y="1754181"/>
            <a:ext cx="6401554" cy="387798"/>
          </a:xfrm>
        </p:spPr>
        <p:txBody>
          <a:bodyPr/>
          <a:lstStyle/>
          <a:p>
            <a:r>
              <a:rPr lang="en-US" dirty="0"/>
              <a:t>WHAT IS XPATH</a:t>
            </a:r>
          </a:p>
        </p:txBody>
      </p:sp>
      <p:sp>
        <p:nvSpPr>
          <p:cNvPr id="7" name="Content Placeholder 6">
            <a:extLst>
              <a:ext uri="{FF2B5EF4-FFF2-40B4-BE49-F238E27FC236}">
                <a16:creationId xmlns:a16="http://schemas.microsoft.com/office/drawing/2014/main" id="{1B1BEFA1-98C3-422B-98F2-4BF5DB03FC6E}"/>
              </a:ext>
            </a:extLst>
          </p:cNvPr>
          <p:cNvSpPr>
            <a:spLocks noGrp="1"/>
          </p:cNvSpPr>
          <p:nvPr>
            <p:ph idx="13"/>
          </p:nvPr>
        </p:nvSpPr>
        <p:spPr>
          <a:xfrm>
            <a:off x="838200" y="2141979"/>
            <a:ext cx="6401554" cy="1636345"/>
          </a:xfrm>
        </p:spPr>
        <p:txBody>
          <a:bodyPr/>
          <a:lstStyle/>
          <a:p>
            <a:r>
              <a:rPr lang="en-US" sz="1400" cap="all" dirty="0">
                <a:solidFill>
                  <a:srgbClr val="000000"/>
                </a:solidFill>
                <a:latin typeface="Arial Narrow Bold" panose="020B0706020202030204" pitchFamily="34" charset="0"/>
                <a:cs typeface="Arial" charset="0"/>
              </a:rPr>
              <a:t>XPath (XML Path Language) is a query language for selecting nodes from an </a:t>
            </a:r>
            <a:r>
              <a:rPr lang="en-US" sz="1400" cap="all" dirty="0">
                <a:solidFill>
                  <a:srgbClr val="000000"/>
                </a:solidFill>
                <a:latin typeface="Arial Narrow Bold" panose="020B0706020202030204" pitchFamily="34" charset="0"/>
                <a:cs typeface="Arial" charset="0"/>
                <a:hlinkClick r:id="rId2"/>
              </a:rPr>
              <a:t>XML document</a:t>
            </a:r>
            <a:r>
              <a:rPr lang="en-US" sz="1400" cap="all" dirty="0">
                <a:solidFill>
                  <a:srgbClr val="000000"/>
                </a:solidFill>
                <a:latin typeface="Arial Narrow Bold" panose="020B0706020202030204" pitchFamily="34" charset="0"/>
                <a:cs typeface="Arial" charset="0"/>
              </a:rPr>
              <a:t>. In addition, XPath may be used to compute values (e.g., strings, numbers, or Boolean values) from the content of an XML document. XPath was defined by the World Wide Web Consortium (W3C)</a:t>
            </a:r>
          </a:p>
          <a:p>
            <a:r>
              <a:rPr lang="en-US" sz="1400" cap="all" dirty="0" err="1">
                <a:solidFill>
                  <a:srgbClr val="000000"/>
                </a:solidFill>
                <a:latin typeface="Arial Narrow Bold" panose="020B0706020202030204" pitchFamily="34" charset="0"/>
                <a:cs typeface="Arial" charset="0"/>
              </a:rPr>
              <a:t>Xpath</a:t>
            </a:r>
            <a:r>
              <a:rPr lang="en-US" sz="1400" cap="all" dirty="0">
                <a:solidFill>
                  <a:srgbClr val="000000"/>
                </a:solidFill>
                <a:latin typeface="Arial Narrow Bold" panose="020B0706020202030204" pitchFamily="34" charset="0"/>
                <a:cs typeface="Arial" charset="0"/>
              </a:rPr>
              <a:t> was created to be used on the </a:t>
            </a:r>
            <a:r>
              <a:rPr lang="en-US" sz="1400" cap="all" dirty="0" err="1">
                <a:solidFill>
                  <a:srgbClr val="000000"/>
                </a:solidFill>
                <a:latin typeface="Arial Narrow Bold" panose="020B0706020202030204" pitchFamily="34" charset="0"/>
                <a:cs typeface="Arial" charset="0"/>
                <a:hlinkClick r:id="rId3"/>
              </a:rPr>
              <a:t>xslt</a:t>
            </a:r>
            <a:r>
              <a:rPr lang="en-US" sz="1400" cap="all" dirty="0">
                <a:solidFill>
                  <a:srgbClr val="000000"/>
                </a:solidFill>
                <a:latin typeface="Arial Narrow Bold" panose="020B0706020202030204" pitchFamily="34" charset="0"/>
                <a:cs typeface="Arial" charset="0"/>
                <a:hlinkClick r:id="rId3"/>
              </a:rPr>
              <a:t> standard</a:t>
            </a:r>
            <a:r>
              <a:rPr lang="en-US" sz="1400" cap="all" dirty="0">
                <a:solidFill>
                  <a:srgbClr val="000000"/>
                </a:solidFill>
                <a:latin typeface="Arial Narrow Bold" panose="020B0706020202030204" pitchFamily="34" charset="0"/>
                <a:cs typeface="Arial" charset="0"/>
              </a:rPr>
              <a:t>, where it’s used to select and exam the structure of the input document of the transformation</a:t>
            </a:r>
            <a:endParaRPr lang="en-US" dirty="0"/>
          </a:p>
        </p:txBody>
      </p:sp>
      <p:sp>
        <p:nvSpPr>
          <p:cNvPr id="11" name="Content Placeholder 10">
            <a:extLst>
              <a:ext uri="{FF2B5EF4-FFF2-40B4-BE49-F238E27FC236}">
                <a16:creationId xmlns:a16="http://schemas.microsoft.com/office/drawing/2014/main" id="{D0A5925A-7101-42FF-9C8E-797E811CF0F8}"/>
              </a:ext>
            </a:extLst>
          </p:cNvPr>
          <p:cNvSpPr>
            <a:spLocks noGrp="1"/>
          </p:cNvSpPr>
          <p:nvPr>
            <p:ph idx="14"/>
          </p:nvPr>
        </p:nvSpPr>
        <p:spPr>
          <a:xfrm>
            <a:off x="7552410" y="2141979"/>
            <a:ext cx="3801390" cy="2661312"/>
          </a:xfrm>
        </p:spPr>
        <p:txBody>
          <a:bodyPr>
            <a:normAutofit/>
          </a:bodyPr>
          <a:lstStyle/>
          <a:p>
            <a:pPr marL="285750" indent="-285750">
              <a:buFont typeface="Wingdings" panose="05000000000000000000" pitchFamily="2" charset="2"/>
              <a:buChar char="q"/>
            </a:pPr>
            <a:r>
              <a:rPr lang="en-US" sz="1400" dirty="0"/>
              <a:t>XPath is a syntax for defining parts of an XML document</a:t>
            </a:r>
          </a:p>
          <a:p>
            <a:pPr marL="285750" indent="-285750">
              <a:buFont typeface="Wingdings" panose="05000000000000000000" pitchFamily="2" charset="2"/>
              <a:buChar char="q"/>
            </a:pPr>
            <a:r>
              <a:rPr lang="en-US" sz="1400" dirty="0"/>
              <a:t>XPath uses path expressions to navigate in XML documents</a:t>
            </a:r>
          </a:p>
          <a:p>
            <a:pPr marL="285750" indent="-285750">
              <a:buFont typeface="Wingdings" panose="05000000000000000000" pitchFamily="2" charset="2"/>
              <a:buChar char="q"/>
            </a:pPr>
            <a:r>
              <a:rPr lang="en-US" sz="1400" dirty="0"/>
              <a:t>XPath contains a library of standard functions</a:t>
            </a:r>
          </a:p>
          <a:p>
            <a:pPr marL="285750" indent="-285750">
              <a:buFont typeface="Wingdings" panose="05000000000000000000" pitchFamily="2" charset="2"/>
              <a:buChar char="q"/>
            </a:pPr>
            <a:r>
              <a:rPr lang="en-US" sz="1400" dirty="0"/>
              <a:t>XPath is a major element in XSLT and in XQuery</a:t>
            </a:r>
          </a:p>
          <a:p>
            <a:pPr marL="285750" indent="-285750">
              <a:buFont typeface="Wingdings" panose="05000000000000000000" pitchFamily="2" charset="2"/>
              <a:buChar char="q"/>
            </a:pPr>
            <a:r>
              <a:rPr lang="en-US" sz="1400" dirty="0"/>
              <a:t>XPath is a W3C recommendation</a:t>
            </a:r>
          </a:p>
          <a:p>
            <a:endParaRPr lang="en-US" sz="1400" dirty="0"/>
          </a:p>
        </p:txBody>
      </p:sp>
      <p:pic>
        <p:nvPicPr>
          <p:cNvPr id="1026" name="Picture 2" descr="XPath">
            <a:extLst>
              <a:ext uri="{FF2B5EF4-FFF2-40B4-BE49-F238E27FC236}">
                <a16:creationId xmlns:a16="http://schemas.microsoft.com/office/drawing/2014/main" id="{6349AA7E-F696-41A8-95D0-B015AE86A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7959" y="3778324"/>
            <a:ext cx="2251788" cy="225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1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Xpath</a:t>
            </a:r>
            <a:r>
              <a:rPr lang="en-US" dirty="0"/>
              <a:t> on testing automation</a:t>
            </a:r>
          </a:p>
        </p:txBody>
      </p:sp>
      <p:sp>
        <p:nvSpPr>
          <p:cNvPr id="17" name="Content Placeholder 16"/>
          <p:cNvSpPr>
            <a:spLocks noGrp="1"/>
          </p:cNvSpPr>
          <p:nvPr>
            <p:ph idx="22"/>
          </p:nvPr>
        </p:nvSpPr>
        <p:spPr/>
        <p:txBody>
          <a:bodyPr/>
          <a:lstStyle/>
          <a:p>
            <a:r>
              <a:rPr lang="en-US" dirty="0"/>
              <a:t>Learning and mastering a powerful location strategy is a MUST in Selenium test automation. CSS and XPath are the powerful location strategies as compared to the other options available such as ID, name, tagname, link, partialLink</a:t>
            </a:r>
          </a:p>
        </p:txBody>
      </p:sp>
    </p:spTree>
    <p:extLst>
      <p:ext uri="{BB962C8B-B14F-4D97-AF65-F5344CB8AC3E}">
        <p14:creationId xmlns:p14="http://schemas.microsoft.com/office/powerpoint/2010/main" val="3283215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XPath for locating elements in </a:t>
            </a:r>
            <a:r>
              <a:rPr lang="en-US" dirty="0" err="1"/>
              <a:t>HTMl</a:t>
            </a:r>
            <a:endParaRPr lang="en-US" dirty="0"/>
          </a:p>
        </p:txBody>
      </p:sp>
      <p:sp>
        <p:nvSpPr>
          <p:cNvPr id="17" name="Content Placeholder 16"/>
          <p:cNvSpPr>
            <a:spLocks noGrp="1"/>
          </p:cNvSpPr>
          <p:nvPr>
            <p:ph idx="22"/>
          </p:nvPr>
        </p:nvSpPr>
        <p:spPr>
          <a:xfrm>
            <a:off x="1180011" y="2690471"/>
            <a:ext cx="9831977" cy="1201232"/>
          </a:xfrm>
        </p:spPr>
        <p:txBody>
          <a:bodyPr/>
          <a:lstStyle/>
          <a:p>
            <a:pPr algn="l"/>
            <a:r>
              <a:rPr lang="en-US" dirty="0"/>
              <a:t>XPath is for  locating the elements or nodes  in XML documents</a:t>
            </a:r>
          </a:p>
          <a:p>
            <a:pPr marL="285750" indent="-285750" algn="l">
              <a:buFont typeface="Wingdings" panose="05000000000000000000" pitchFamily="2" charset="2"/>
              <a:buChar char="§"/>
            </a:pPr>
            <a:r>
              <a:rPr lang="en-US" dirty="0"/>
              <a:t>XML and HTML has similar syntax (HTML is a subset of  XML)</a:t>
            </a:r>
          </a:p>
          <a:p>
            <a:pPr marL="285750" indent="-285750" algn="l">
              <a:buFont typeface="Wingdings" panose="05000000000000000000" pitchFamily="2" charset="2"/>
              <a:buChar char="§"/>
            </a:pPr>
            <a:r>
              <a:rPr lang="en-US" dirty="0"/>
              <a:t>Hence XPath can be used to locate elements in HTML pages (web pages).</a:t>
            </a:r>
          </a:p>
        </p:txBody>
      </p:sp>
    </p:spTree>
    <p:extLst>
      <p:ext uri="{BB962C8B-B14F-4D97-AF65-F5344CB8AC3E}">
        <p14:creationId xmlns:p14="http://schemas.microsoft.com/office/powerpoint/2010/main" val="5486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4C849-D94E-470D-A7A9-2B9C16048607}"/>
              </a:ext>
            </a:extLst>
          </p:cNvPr>
          <p:cNvSpPr>
            <a:spLocks noGrp="1"/>
          </p:cNvSpPr>
          <p:nvPr>
            <p:ph type="title"/>
          </p:nvPr>
        </p:nvSpPr>
        <p:spPr/>
        <p:txBody>
          <a:bodyPr/>
          <a:lstStyle/>
          <a:p>
            <a:r>
              <a:rPr lang="en-US" dirty="0"/>
              <a:t>Why do we need to master many XPath syntaxes?</a:t>
            </a:r>
          </a:p>
        </p:txBody>
      </p:sp>
      <p:sp>
        <p:nvSpPr>
          <p:cNvPr id="4" name="Content Placeholder 3">
            <a:extLst>
              <a:ext uri="{FF2B5EF4-FFF2-40B4-BE49-F238E27FC236}">
                <a16:creationId xmlns:a16="http://schemas.microsoft.com/office/drawing/2014/main" id="{2ABEC1BC-3E4E-4CCC-B9FC-8A5FCE63C4C2}"/>
              </a:ext>
            </a:extLst>
          </p:cNvPr>
          <p:cNvSpPr>
            <a:spLocks noGrp="1"/>
          </p:cNvSpPr>
          <p:nvPr>
            <p:ph idx="22"/>
          </p:nvPr>
        </p:nvSpPr>
        <p:spPr>
          <a:xfrm>
            <a:off x="1425369" y="2032854"/>
            <a:ext cx="9831977" cy="1201232"/>
          </a:xfrm>
        </p:spPr>
        <p:txBody>
          <a:bodyPr/>
          <a:lstStyle/>
          <a:p>
            <a:pPr algn="l"/>
            <a:r>
              <a:rPr lang="en-US" dirty="0">
                <a:latin typeface="Arial Narrow" panose="020B0606020202030204" pitchFamily="34" charset="0"/>
              </a:rPr>
              <a:t>We may not be able to locate the elements directly using their unique attributes as some elements do not have unique attributes (id or name). Some attributes are dynamically changed. There could be elements without attributes. Hence we may have to locate them differently than the static elements.</a:t>
            </a:r>
          </a:p>
          <a:p>
            <a:pPr algn="l"/>
            <a:endParaRPr lang="en-US" dirty="0">
              <a:latin typeface="Arial Narrow Bold" panose="020B0706020202030204" pitchFamily="34" charset="0"/>
            </a:endParaRPr>
          </a:p>
          <a:p>
            <a:pPr algn="l"/>
            <a:r>
              <a:rPr lang="en-US" dirty="0">
                <a:latin typeface="Arial Narrow Bold" panose="020B0706020202030204" pitchFamily="34" charset="0"/>
              </a:rPr>
              <a:t>XPATH CAN BE USED FOR:</a:t>
            </a:r>
          </a:p>
          <a:p>
            <a:pPr marL="285750" lvl="1" indent="-285750" algn="l">
              <a:buFont typeface="Wingdings" panose="05000000000000000000" pitchFamily="2" charset="2"/>
              <a:buChar char="q"/>
            </a:pPr>
            <a:r>
              <a:rPr lang="en-US" sz="1800" dirty="0">
                <a:latin typeface="Arial Narrow" panose="020B0606020202030204" pitchFamily="34" charset="0"/>
              </a:rPr>
              <a:t>Locating elements with respect to a known element</a:t>
            </a:r>
          </a:p>
          <a:p>
            <a:pPr marL="285750" lvl="1" indent="-285750" algn="l">
              <a:buFont typeface="Wingdings" panose="05000000000000000000" pitchFamily="2" charset="2"/>
              <a:buChar char="q"/>
            </a:pPr>
            <a:r>
              <a:rPr lang="en-US" sz="1800" dirty="0">
                <a:latin typeface="Arial Narrow" panose="020B0606020202030204" pitchFamily="34" charset="0"/>
              </a:rPr>
              <a:t>Locating elements with partially static attribute values</a:t>
            </a:r>
          </a:p>
          <a:p>
            <a:pPr marL="285750" lvl="1" indent="-285750" algn="l">
              <a:buFont typeface="Wingdings" panose="05000000000000000000" pitchFamily="2" charset="2"/>
              <a:buChar char="q"/>
            </a:pPr>
            <a:r>
              <a:rPr lang="en-US" sz="1800" dirty="0">
                <a:latin typeface="Arial Narrow" panose="020B0606020202030204" pitchFamily="34" charset="0"/>
              </a:rPr>
              <a:t>Locating elements without attributes or without unique attributes</a:t>
            </a:r>
          </a:p>
          <a:p>
            <a:pPr algn="l"/>
            <a:r>
              <a:rPr lang="en-US" dirty="0">
                <a:latin typeface="Arial Narrow" panose="020B0606020202030204" pitchFamily="34" charset="0"/>
              </a:rPr>
              <a:t>XPath can do bidirectional navigation (Going forward and backward)</a:t>
            </a:r>
          </a:p>
          <a:p>
            <a:pPr algn="l"/>
            <a:r>
              <a:rPr lang="en-US" dirty="0">
                <a:latin typeface="Arial Narrow" panose="020B0606020202030204" pitchFamily="34" charset="0"/>
              </a:rPr>
              <a:t>XPath is one of most flexible and strongest location strategy and can be used for locating an element in a web page.</a:t>
            </a:r>
          </a:p>
          <a:p>
            <a:pPr algn="l"/>
            <a:endParaRPr lang="en-US" dirty="0"/>
          </a:p>
        </p:txBody>
      </p:sp>
    </p:spTree>
    <p:extLst>
      <p:ext uri="{BB962C8B-B14F-4D97-AF65-F5344CB8AC3E}">
        <p14:creationId xmlns:p14="http://schemas.microsoft.com/office/powerpoint/2010/main" val="418325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9521-ECBF-4BDA-903B-58CF2A904618}"/>
              </a:ext>
            </a:extLst>
          </p:cNvPr>
          <p:cNvSpPr>
            <a:spLocks noGrp="1"/>
          </p:cNvSpPr>
          <p:nvPr>
            <p:ph type="title"/>
          </p:nvPr>
        </p:nvSpPr>
        <p:spPr/>
        <p:txBody>
          <a:bodyPr/>
          <a:lstStyle/>
          <a:p>
            <a:r>
              <a:rPr lang="es-AR" dirty="0"/>
              <a:t>Types of XPath</a:t>
            </a:r>
            <a:endParaRPr lang="en-US" dirty="0"/>
          </a:p>
        </p:txBody>
      </p:sp>
      <p:sp>
        <p:nvSpPr>
          <p:cNvPr id="3" name="Content Placeholder 2">
            <a:extLst>
              <a:ext uri="{FF2B5EF4-FFF2-40B4-BE49-F238E27FC236}">
                <a16:creationId xmlns:a16="http://schemas.microsoft.com/office/drawing/2014/main" id="{F949BB78-3FA1-43C8-97ED-0B65C1E0E792}"/>
              </a:ext>
            </a:extLst>
          </p:cNvPr>
          <p:cNvSpPr>
            <a:spLocks noGrp="1"/>
          </p:cNvSpPr>
          <p:nvPr>
            <p:ph idx="19"/>
          </p:nvPr>
        </p:nvSpPr>
        <p:spPr>
          <a:xfrm>
            <a:off x="806823" y="1733926"/>
            <a:ext cx="3267235" cy="448637"/>
          </a:xfrm>
        </p:spPr>
        <p:txBody>
          <a:bodyPr/>
          <a:lstStyle/>
          <a:p>
            <a:r>
              <a:rPr lang="es-AR" b="0" dirty="0"/>
              <a:t>Absolute XPath</a:t>
            </a:r>
            <a:endParaRPr lang="en-US" dirty="0"/>
          </a:p>
        </p:txBody>
      </p:sp>
      <p:sp>
        <p:nvSpPr>
          <p:cNvPr id="4" name="Content Placeholder 3">
            <a:extLst>
              <a:ext uri="{FF2B5EF4-FFF2-40B4-BE49-F238E27FC236}">
                <a16:creationId xmlns:a16="http://schemas.microsoft.com/office/drawing/2014/main" id="{7FD3A440-A0D2-46F2-8CEC-980799A028AD}"/>
              </a:ext>
            </a:extLst>
          </p:cNvPr>
          <p:cNvSpPr>
            <a:spLocks noGrp="1"/>
          </p:cNvSpPr>
          <p:nvPr>
            <p:ph idx="21"/>
          </p:nvPr>
        </p:nvSpPr>
        <p:spPr>
          <a:xfrm>
            <a:off x="4399540" y="1733926"/>
            <a:ext cx="3267235" cy="448637"/>
          </a:xfrm>
        </p:spPr>
        <p:txBody>
          <a:bodyPr/>
          <a:lstStyle/>
          <a:p>
            <a:r>
              <a:rPr lang="es-AR" b="0" dirty="0"/>
              <a:t>Relative XPath</a:t>
            </a:r>
            <a:endParaRPr lang="en-US" dirty="0"/>
          </a:p>
        </p:txBody>
      </p:sp>
      <p:sp>
        <p:nvSpPr>
          <p:cNvPr id="5" name="Content Placeholder 4">
            <a:extLst>
              <a:ext uri="{FF2B5EF4-FFF2-40B4-BE49-F238E27FC236}">
                <a16:creationId xmlns:a16="http://schemas.microsoft.com/office/drawing/2014/main" id="{64A17874-91E2-47E1-BE58-0D497D637D0F}"/>
              </a:ext>
            </a:extLst>
          </p:cNvPr>
          <p:cNvSpPr>
            <a:spLocks noGrp="1"/>
          </p:cNvSpPr>
          <p:nvPr>
            <p:ph idx="23"/>
          </p:nvPr>
        </p:nvSpPr>
        <p:spPr>
          <a:xfrm>
            <a:off x="8093354" y="1733925"/>
            <a:ext cx="3267235" cy="448637"/>
          </a:xfrm>
        </p:spPr>
        <p:txBody>
          <a:bodyPr/>
          <a:lstStyle/>
          <a:p>
            <a:r>
              <a:rPr lang="es-AR" b="0" dirty="0"/>
              <a:t>Exact XPath</a:t>
            </a:r>
            <a:endParaRPr lang="en-US" dirty="0"/>
          </a:p>
        </p:txBody>
      </p:sp>
      <p:sp>
        <p:nvSpPr>
          <p:cNvPr id="6" name="Content Placeholder 5">
            <a:extLst>
              <a:ext uri="{FF2B5EF4-FFF2-40B4-BE49-F238E27FC236}">
                <a16:creationId xmlns:a16="http://schemas.microsoft.com/office/drawing/2014/main" id="{7595BCA8-EB2A-4A67-B3A7-C2479F1FA16A}"/>
              </a:ext>
            </a:extLst>
          </p:cNvPr>
          <p:cNvSpPr>
            <a:spLocks noGrp="1"/>
          </p:cNvSpPr>
          <p:nvPr>
            <p:ph idx="13"/>
          </p:nvPr>
        </p:nvSpPr>
        <p:spPr>
          <a:xfrm>
            <a:off x="806822" y="2224392"/>
            <a:ext cx="3267235" cy="4503797"/>
          </a:xfrm>
        </p:spPr>
        <p:txBody>
          <a:bodyPr/>
          <a:lstStyle/>
          <a:p>
            <a:r>
              <a:rPr lang="en-US" dirty="0">
                <a:latin typeface="Arial Narrow" panose="020B0606020202030204" pitchFamily="34" charset="0"/>
              </a:rPr>
              <a:t>Absolute XPaths starts with the root of the </a:t>
            </a:r>
            <a:r>
              <a:rPr lang="en-US" b="1" dirty="0">
                <a:latin typeface="Arial Narrow" panose="020B0606020202030204" pitchFamily="34" charset="0"/>
              </a:rPr>
              <a:t>HTML </a:t>
            </a:r>
            <a:r>
              <a:rPr lang="en-US" dirty="0">
                <a:latin typeface="Arial Narrow" panose="020B0606020202030204" pitchFamily="34" charset="0"/>
              </a:rPr>
              <a:t>pages.</a:t>
            </a:r>
          </a:p>
          <a:p>
            <a:r>
              <a:rPr lang="en-US" dirty="0">
                <a:latin typeface="Arial Narrow" panose="020B0606020202030204" pitchFamily="34" charset="0"/>
              </a:rPr>
              <a:t>Absolute XPaths are not advisable for most of the time due to following reasons:</a:t>
            </a:r>
          </a:p>
          <a:p>
            <a:pPr marL="571500" lvl="1"/>
            <a:r>
              <a:rPr lang="en-US" dirty="0">
                <a:latin typeface="Arial Narrow" panose="020B0606020202030204" pitchFamily="34" charset="0"/>
              </a:rPr>
              <a:t>Absolute XPaths are lengthier and hence they are not readable</a:t>
            </a:r>
          </a:p>
          <a:p>
            <a:pPr marL="571500" lvl="1"/>
            <a:r>
              <a:rPr lang="en-US" dirty="0">
                <a:latin typeface="Arial Narrow" panose="020B0606020202030204" pitchFamily="34" charset="0"/>
              </a:rPr>
              <a:t>Absolute XPaths are brittle when minor structural changes are done to the web pages</a:t>
            </a:r>
          </a:p>
          <a:p>
            <a:r>
              <a:rPr lang="en-US" dirty="0">
                <a:latin typeface="Arial Narrow" panose="020B0606020202030204" pitchFamily="34" charset="0"/>
              </a:rPr>
              <a:t>Absolute XPaths shall be used </a:t>
            </a:r>
            <a:r>
              <a:rPr lang="en-US" dirty="0">
                <a:solidFill>
                  <a:srgbClr val="DC5D2A"/>
                </a:solidFill>
                <a:latin typeface="Arial Narrow" panose="020B0606020202030204" pitchFamily="34" charset="0"/>
              </a:rPr>
              <a:t>only</a:t>
            </a:r>
            <a:r>
              <a:rPr lang="en-US" dirty="0">
                <a:latin typeface="Arial Narrow" panose="020B0606020202030204" pitchFamily="34" charset="0"/>
              </a:rPr>
              <a:t> when a relative XPath cannot be constructed. (highly unlikely). Absolute XPaths tends to break as web pages/content is changed. Hence it is not recommended to use absolute XPath in Selenium.</a:t>
            </a:r>
          </a:p>
          <a:p>
            <a:r>
              <a:rPr lang="en-US" dirty="0">
                <a:latin typeface="Arial Narrow" panose="020B0606020202030204" pitchFamily="34" charset="0"/>
              </a:rPr>
              <a:t>Syntax: Absolute XPaths start with  </a:t>
            </a:r>
            <a:r>
              <a:rPr lang="en-US" b="1" dirty="0">
                <a:latin typeface="Arial Narrow" panose="020B0606020202030204" pitchFamily="34" charset="0"/>
              </a:rPr>
              <a:t>/html</a:t>
            </a:r>
          </a:p>
          <a:p>
            <a:r>
              <a:rPr lang="en-US" dirty="0">
                <a:latin typeface="+mj-lt"/>
              </a:rPr>
              <a:t>Example: </a:t>
            </a:r>
            <a:r>
              <a:rPr lang="en-US" b="1" dirty="0">
                <a:latin typeface="+mj-lt"/>
              </a:rPr>
              <a:t>/html/body/div[1]/div/div[2]/form/div[2]/input</a:t>
            </a:r>
            <a:endParaRPr lang="en-US" dirty="0">
              <a:latin typeface="+mj-lt"/>
            </a:endParaRPr>
          </a:p>
        </p:txBody>
      </p:sp>
      <p:sp>
        <p:nvSpPr>
          <p:cNvPr id="7" name="Content Placeholder 6">
            <a:extLst>
              <a:ext uri="{FF2B5EF4-FFF2-40B4-BE49-F238E27FC236}">
                <a16:creationId xmlns:a16="http://schemas.microsoft.com/office/drawing/2014/main" id="{54538E43-6602-4351-8C65-365DF692540D}"/>
              </a:ext>
            </a:extLst>
          </p:cNvPr>
          <p:cNvSpPr>
            <a:spLocks noGrp="1"/>
          </p:cNvSpPr>
          <p:nvPr>
            <p:ph idx="24"/>
          </p:nvPr>
        </p:nvSpPr>
        <p:spPr>
          <a:xfrm>
            <a:off x="4399540" y="2224392"/>
            <a:ext cx="3267235" cy="1856919"/>
          </a:xfrm>
        </p:spPr>
        <p:txBody>
          <a:bodyPr/>
          <a:lstStyle/>
          <a:p>
            <a:r>
              <a:rPr lang="en-US" dirty="0">
                <a:latin typeface="Arial Narrow" panose="020B0606020202030204" pitchFamily="34" charset="0"/>
              </a:rPr>
              <a:t>Relative XPaths is used for locating an element with respect to an element known as XPath. The element of your choice is referred relative to a known element.</a:t>
            </a:r>
          </a:p>
          <a:p>
            <a:r>
              <a:rPr lang="en-US" dirty="0">
                <a:latin typeface="Arial Narrow" panose="020B0606020202030204" pitchFamily="34" charset="0"/>
              </a:rPr>
              <a:t>Syntax: Relative XPaths are started with two forward slashes ‘</a:t>
            </a:r>
            <a:r>
              <a:rPr lang="en-US" b="1" dirty="0">
                <a:latin typeface="Arial Narrow" panose="020B0606020202030204" pitchFamily="34" charset="0"/>
              </a:rPr>
              <a:t>//’.</a:t>
            </a:r>
            <a:endParaRPr lang="en-US" dirty="0">
              <a:latin typeface="Arial Narrow" panose="020B0606020202030204" pitchFamily="34" charset="0"/>
            </a:endParaRPr>
          </a:p>
          <a:p>
            <a:r>
              <a:rPr lang="es-AR" dirty="0">
                <a:latin typeface="Arial Narrow" panose="020B0606020202030204" pitchFamily="34" charset="0"/>
              </a:rPr>
              <a:t>Example: </a:t>
            </a:r>
            <a:r>
              <a:rPr lang="es-AR" b="1" dirty="0">
                <a:latin typeface="Arial Narrow" panose="020B0606020202030204" pitchFamily="34" charset="0"/>
              </a:rPr>
              <a:t>//div[@id=’divUsername’]/input</a:t>
            </a:r>
            <a:endParaRPr lang="en-US" dirty="0">
              <a:latin typeface="Arial Narrow" panose="020B0606020202030204" pitchFamily="34" charset="0"/>
            </a:endParaRPr>
          </a:p>
        </p:txBody>
      </p:sp>
      <p:sp>
        <p:nvSpPr>
          <p:cNvPr id="8" name="Content Placeholder 7">
            <a:extLst>
              <a:ext uri="{FF2B5EF4-FFF2-40B4-BE49-F238E27FC236}">
                <a16:creationId xmlns:a16="http://schemas.microsoft.com/office/drawing/2014/main" id="{15D3941C-ACE7-4E2E-9DFB-0F0C02A9759F}"/>
              </a:ext>
            </a:extLst>
          </p:cNvPr>
          <p:cNvSpPr>
            <a:spLocks noGrp="1"/>
          </p:cNvSpPr>
          <p:nvPr>
            <p:ph idx="25"/>
          </p:nvPr>
        </p:nvSpPr>
        <p:spPr>
          <a:xfrm>
            <a:off x="8093353" y="2224392"/>
            <a:ext cx="3267235" cy="866904"/>
          </a:xfrm>
        </p:spPr>
        <p:txBody>
          <a:bodyPr/>
          <a:lstStyle/>
          <a:p>
            <a:r>
              <a:rPr lang="en-US" dirty="0">
                <a:latin typeface="+mj-lt"/>
              </a:rPr>
              <a:t>Locating elements using their attributes, values and inner text of the elements.</a:t>
            </a:r>
          </a:p>
          <a:p>
            <a:r>
              <a:rPr lang="es-AR" dirty="0" err="1">
                <a:latin typeface="Arial Narrow" panose="020B0606020202030204" pitchFamily="34" charset="0"/>
              </a:rPr>
              <a:t>Example</a:t>
            </a:r>
            <a:r>
              <a:rPr lang="es-AR" dirty="0">
                <a:latin typeface="Arial Narrow" panose="020B0606020202030204" pitchFamily="34" charset="0"/>
              </a:rPr>
              <a:t>: </a:t>
            </a:r>
            <a:r>
              <a:rPr lang="es-AR" b="1" dirty="0">
                <a:latin typeface="Arial Narrow" panose="020B0606020202030204" pitchFamily="34" charset="0"/>
              </a:rPr>
              <a:t>@id=’</a:t>
            </a:r>
            <a:r>
              <a:rPr lang="es-AR" b="1" dirty="0" err="1">
                <a:latin typeface="Arial Narrow" panose="020B0606020202030204" pitchFamily="34" charset="0"/>
              </a:rPr>
              <a:t>divUsername</a:t>
            </a:r>
            <a:r>
              <a:rPr lang="es-AR" b="1" dirty="0">
                <a:latin typeface="Arial Narrow" panose="020B0606020202030204" pitchFamily="34" charset="0"/>
              </a:rPr>
              <a:t>’</a:t>
            </a:r>
            <a:endParaRPr lang="en-US" dirty="0">
              <a:latin typeface="+mj-lt"/>
            </a:endParaRPr>
          </a:p>
        </p:txBody>
      </p:sp>
    </p:spTree>
    <p:extLst>
      <p:ext uri="{BB962C8B-B14F-4D97-AF65-F5344CB8AC3E}">
        <p14:creationId xmlns:p14="http://schemas.microsoft.com/office/powerpoint/2010/main" val="3425473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C3A6B-B1A2-4EA1-A098-A3744BC72126}"/>
              </a:ext>
            </a:extLst>
          </p:cNvPr>
          <p:cNvSpPr>
            <a:spLocks noGrp="1"/>
          </p:cNvSpPr>
          <p:nvPr>
            <p:ph type="title"/>
          </p:nvPr>
        </p:nvSpPr>
        <p:spPr/>
        <p:txBody>
          <a:bodyPr>
            <a:normAutofit/>
          </a:bodyPr>
          <a:lstStyle/>
          <a:p>
            <a:r>
              <a:rPr lang="en-US" dirty="0"/>
              <a:t>What should be considered when choosing an XPath?</a:t>
            </a:r>
          </a:p>
        </p:txBody>
      </p:sp>
      <p:sp>
        <p:nvSpPr>
          <p:cNvPr id="3" name="Content Placeholder 2">
            <a:extLst>
              <a:ext uri="{FF2B5EF4-FFF2-40B4-BE49-F238E27FC236}">
                <a16:creationId xmlns:a16="http://schemas.microsoft.com/office/drawing/2014/main" id="{93BF9176-5FB6-4701-8037-7D97EC2F7A34}"/>
              </a:ext>
            </a:extLst>
          </p:cNvPr>
          <p:cNvSpPr>
            <a:spLocks noGrp="1"/>
          </p:cNvSpPr>
          <p:nvPr>
            <p:ph idx="13"/>
          </p:nvPr>
        </p:nvSpPr>
        <p:spPr>
          <a:xfrm>
            <a:off x="806824" y="2560355"/>
            <a:ext cx="5007236" cy="1384995"/>
          </a:xfrm>
        </p:spPr>
        <p:txBody>
          <a:bodyPr/>
          <a:lstStyle/>
          <a:p>
            <a:r>
              <a:rPr lang="en-US" sz="1400" dirty="0">
                <a:latin typeface="+mj-lt"/>
              </a:rPr>
              <a:t>XPath should have only one candidate element (Unique). It is easy to identify the element easily when the XPath is descriptive. It should be possible to locate the element with given XPath when a test is run again in subsequent releases. XPath should be selected in such a way it is valid even after changes in DOM. You will have multiple XPath options. A shorter XPath shall be selected to make it more readable.</a:t>
            </a:r>
          </a:p>
        </p:txBody>
      </p:sp>
      <p:sp>
        <p:nvSpPr>
          <p:cNvPr id="5" name="Content Placeholder 4">
            <a:extLst>
              <a:ext uri="{FF2B5EF4-FFF2-40B4-BE49-F238E27FC236}">
                <a16:creationId xmlns:a16="http://schemas.microsoft.com/office/drawing/2014/main" id="{D399AC2C-6CF6-4F08-849F-82F501B674AD}"/>
              </a:ext>
            </a:extLst>
          </p:cNvPr>
          <p:cNvSpPr>
            <a:spLocks noGrp="1"/>
          </p:cNvSpPr>
          <p:nvPr>
            <p:ph idx="20"/>
          </p:nvPr>
        </p:nvSpPr>
        <p:spPr>
          <a:xfrm>
            <a:off x="6346564" y="2568629"/>
            <a:ext cx="5007236" cy="1318310"/>
          </a:xfrm>
        </p:spPr>
        <p:txBody>
          <a:bodyPr/>
          <a:lstStyle/>
          <a:p>
            <a:pPr marL="571500" lvl="1"/>
            <a:r>
              <a:rPr lang="en-US" sz="1400" dirty="0">
                <a:latin typeface="+mj-lt"/>
              </a:rPr>
              <a:t>Unique</a:t>
            </a:r>
          </a:p>
          <a:p>
            <a:pPr marL="571500" lvl="1"/>
            <a:r>
              <a:rPr lang="en-US" sz="1400" dirty="0">
                <a:latin typeface="+mj-lt"/>
              </a:rPr>
              <a:t>Descriptive</a:t>
            </a:r>
          </a:p>
          <a:p>
            <a:pPr marL="571500" lvl="1"/>
            <a:r>
              <a:rPr lang="en-US" sz="1400" dirty="0">
                <a:latin typeface="+mj-lt"/>
              </a:rPr>
              <a:t>Unlikely to change</a:t>
            </a:r>
          </a:p>
          <a:p>
            <a:pPr marL="571500" lvl="1"/>
            <a:r>
              <a:rPr lang="en-US" sz="1400" dirty="0">
                <a:latin typeface="+mj-lt"/>
              </a:rPr>
              <a:t>Shorter in length</a:t>
            </a:r>
          </a:p>
          <a:p>
            <a:pPr marL="571500" lvl="1"/>
            <a:r>
              <a:rPr lang="en-US" sz="1400" dirty="0">
                <a:latin typeface="+mj-lt"/>
              </a:rPr>
              <a:t>Valid even after changes to a page</a:t>
            </a:r>
          </a:p>
        </p:txBody>
      </p:sp>
      <p:sp>
        <p:nvSpPr>
          <p:cNvPr id="6" name="Content Placeholder 5">
            <a:extLst>
              <a:ext uri="{FF2B5EF4-FFF2-40B4-BE49-F238E27FC236}">
                <a16:creationId xmlns:a16="http://schemas.microsoft.com/office/drawing/2014/main" id="{BDE170D6-F1F5-4D7D-AA3F-964F0B0AF206}"/>
              </a:ext>
            </a:extLst>
          </p:cNvPr>
          <p:cNvSpPr>
            <a:spLocks noGrp="1"/>
          </p:cNvSpPr>
          <p:nvPr>
            <p:ph idx="21"/>
          </p:nvPr>
        </p:nvSpPr>
        <p:spPr/>
        <p:txBody>
          <a:bodyPr/>
          <a:lstStyle/>
          <a:p>
            <a:r>
              <a:rPr lang="es-AR" dirty="0"/>
              <a:t>A good locator is:</a:t>
            </a:r>
            <a:endParaRPr lang="en-US" dirty="0"/>
          </a:p>
        </p:txBody>
      </p:sp>
      <p:sp>
        <p:nvSpPr>
          <p:cNvPr id="8" name="Content Placeholder 7">
            <a:extLst>
              <a:ext uri="{FF2B5EF4-FFF2-40B4-BE49-F238E27FC236}">
                <a16:creationId xmlns:a16="http://schemas.microsoft.com/office/drawing/2014/main" id="{0C4FCDBF-B725-4754-BFBB-DC1C897B50F5}"/>
              </a:ext>
            </a:extLst>
          </p:cNvPr>
          <p:cNvSpPr>
            <a:spLocks noGrp="1"/>
          </p:cNvSpPr>
          <p:nvPr>
            <p:ph idx="19"/>
          </p:nvPr>
        </p:nvSpPr>
        <p:spPr>
          <a:xfrm>
            <a:off x="806824" y="1628751"/>
            <a:ext cx="5007236" cy="923330"/>
          </a:xfrm>
        </p:spPr>
        <p:txBody>
          <a:bodyPr/>
          <a:lstStyle/>
          <a:p>
            <a:r>
              <a:rPr lang="en-US" dirty="0"/>
              <a:t>It is important to consider following while choosing an XPath from available options.</a:t>
            </a:r>
          </a:p>
        </p:txBody>
      </p:sp>
    </p:spTree>
    <p:extLst>
      <p:ext uri="{BB962C8B-B14F-4D97-AF65-F5344CB8AC3E}">
        <p14:creationId xmlns:p14="http://schemas.microsoft.com/office/powerpoint/2010/main" val="3618793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5307-1072-47E6-AE7F-8A9855A2B199}"/>
              </a:ext>
            </a:extLst>
          </p:cNvPr>
          <p:cNvSpPr>
            <a:spLocks noGrp="1"/>
          </p:cNvSpPr>
          <p:nvPr>
            <p:ph type="title"/>
          </p:nvPr>
        </p:nvSpPr>
        <p:spPr/>
        <p:txBody>
          <a:bodyPr/>
          <a:lstStyle/>
          <a:p>
            <a:r>
              <a:rPr lang="es-AR" dirty="0"/>
              <a:t>Sample HTML code</a:t>
            </a:r>
            <a:endParaRPr lang="en-US" dirty="0"/>
          </a:p>
        </p:txBody>
      </p:sp>
      <p:sp>
        <p:nvSpPr>
          <p:cNvPr id="6" name="Content Placeholder 5">
            <a:extLst>
              <a:ext uri="{FF2B5EF4-FFF2-40B4-BE49-F238E27FC236}">
                <a16:creationId xmlns:a16="http://schemas.microsoft.com/office/drawing/2014/main" id="{5110BD4B-3806-4353-9B88-2CA574D79BD0}"/>
              </a:ext>
            </a:extLst>
          </p:cNvPr>
          <p:cNvSpPr>
            <a:spLocks noGrp="1"/>
          </p:cNvSpPr>
          <p:nvPr>
            <p:ph idx="21"/>
          </p:nvPr>
        </p:nvSpPr>
        <p:spPr>
          <a:xfrm>
            <a:off x="1210833" y="1922244"/>
            <a:ext cx="5007236" cy="646331"/>
          </a:xfrm>
        </p:spPr>
        <p:txBody>
          <a:bodyPr/>
          <a:lstStyle/>
          <a:p>
            <a:r>
              <a:rPr lang="en-US" b="0" dirty="0"/>
              <a:t>Following HTML will be used for the explaining XPath syntax.</a:t>
            </a:r>
            <a:endParaRPr lang="en-US" dirty="0"/>
          </a:p>
        </p:txBody>
      </p:sp>
      <p:pic>
        <p:nvPicPr>
          <p:cNvPr id="3074" name="Picture 2" descr="http://pragmatictestlabs.com/wp-content/uploads/2016/09/2-1.png">
            <a:extLst>
              <a:ext uri="{FF2B5EF4-FFF2-40B4-BE49-F238E27FC236}">
                <a16:creationId xmlns:a16="http://schemas.microsoft.com/office/drawing/2014/main" id="{17A5302C-B1D7-49EB-93F1-2D85FB3FEAAB}"/>
              </a:ext>
            </a:extLst>
          </p:cNvPr>
          <p:cNvPicPr>
            <a:picLocks noGrp="1" noChangeAspect="1" noChangeArrowheads="1"/>
          </p:cNvPicPr>
          <p:nvPr>
            <p:ph idx="20"/>
          </p:nvPr>
        </p:nvPicPr>
        <p:blipFill>
          <a:blip r:embed="rId2">
            <a:extLst>
              <a:ext uri="{28A0092B-C50C-407E-A947-70E740481C1C}">
                <a14:useLocalDpi xmlns:a14="http://schemas.microsoft.com/office/drawing/2010/main" val="0"/>
              </a:ext>
            </a:extLst>
          </a:blip>
          <a:srcRect/>
          <a:stretch>
            <a:fillRect/>
          </a:stretch>
        </p:blipFill>
        <p:spPr bwMode="auto">
          <a:xfrm>
            <a:off x="1210833" y="2709068"/>
            <a:ext cx="5007236" cy="34793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pragmatictestlabs.com/wp-content/uploads/2016/09/3.png">
            <a:extLst>
              <a:ext uri="{FF2B5EF4-FFF2-40B4-BE49-F238E27FC236}">
                <a16:creationId xmlns:a16="http://schemas.microsoft.com/office/drawing/2014/main" id="{21FDF69E-4C0E-4B40-931E-081653EA4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270" y="1922244"/>
            <a:ext cx="29432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pragmatictestlabs.com/wp-content/uploads/2016/09/30.png">
            <a:extLst>
              <a:ext uri="{FF2B5EF4-FFF2-40B4-BE49-F238E27FC236}">
                <a16:creationId xmlns:a16="http://schemas.microsoft.com/office/drawing/2014/main" id="{C2E0BCA1-EE61-4835-8A49-883C5B7B0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8069" y="4448730"/>
            <a:ext cx="5181600"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30603"/>
      </p:ext>
    </p:extLst>
  </p:cSld>
  <p:clrMapOvr>
    <a:masterClrMapping/>
  </p:clrMapOvr>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Presentation template - 2017 [Read-Only]" id="{EA5B4096-A32F-4A36-A33C-70736581054B}" vid="{9786BB1C-8CFD-4093-A05A-DAC9FC931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27SRNQJM56W6-1906733393-12</_dlc_DocId>
    <_dlc_DocIdUrl xmlns="9a90466d-298e-42c6-9514-fada4205df45">
      <Url>https://endava.sharepoint.com/Disciplines/Testing/_layouts/15/DocIdRedir.aspx?ID=27SRNQJM56W6-1906733393-12</Url>
      <Description>27SRNQJM56W6-1906733393-12</Description>
    </_dlc_DocIdUrl>
    <SharedWithUsers xmlns="9a90466d-298e-42c6-9514-fada4205df45">
      <UserInfo>
        <DisplayName>Jamie McCulloch</DisplayName>
        <AccountId>2162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BA3A3001B707469C2F287A08717F7C" ma:contentTypeVersion="4" ma:contentTypeDescription="Create a new document." ma:contentTypeScope="" ma:versionID="6306f56b700c2c8183c2f88261845de8">
  <xsd:schema xmlns:xsd="http://www.w3.org/2001/XMLSchema" xmlns:xs="http://www.w3.org/2001/XMLSchema" xmlns:p="http://schemas.microsoft.com/office/2006/metadata/properties" xmlns:ns2="9a90466d-298e-42c6-9514-fada4205df45" xmlns:ns3="bd38f556-0e25-4ec4-853a-ab69838aac2a" targetNamespace="http://schemas.microsoft.com/office/2006/metadata/properties" ma:root="true" ma:fieldsID="a8b77286637e6c5b7f289879c48dea8b" ns2:_="" ns3:_="">
    <xsd:import namespace="9a90466d-298e-42c6-9514-fada4205df45"/>
    <xsd:import namespace="bd38f556-0e25-4ec4-853a-ab69838aac2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38f556-0e25-4ec4-853a-ab69838aac2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2.xml><?xml version="1.0" encoding="utf-8"?>
<ds:datastoreItem xmlns:ds="http://schemas.openxmlformats.org/officeDocument/2006/customXml" ds:itemID="{0DE70423-9FE9-4B65-9BE2-E34FCE1BD5F6}">
  <ds:schemaRefs>
    <ds:schemaRef ds:uri="9a90466d-298e-42c6-9514-fada4205df45"/>
    <ds:schemaRef ds:uri="http://purl.org/dc/terms/"/>
    <ds:schemaRef ds:uri="http://schemas.microsoft.com/office/2006/documentManagement/types"/>
    <ds:schemaRef ds:uri="b00bdadb-5151-4b9a-bcb6-794e3648a446"/>
    <ds:schemaRef ds:uri="http://schemas.microsoft.com/sharepoint/v3"/>
    <ds:schemaRef ds:uri="http://purl.org/dc/elements/1.1/"/>
    <ds:schemaRef ds:uri="http://schemas.microsoft.com/office/infopath/2007/PartnerControls"/>
    <ds:schemaRef ds:uri="http://schemas.openxmlformats.org/package/2006/metadata/core-properties"/>
    <ds:schemaRef ds:uri="72899ffe-c9be-4b57-81d3-c0709dcc2e4b"/>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9BA3716-AB52-4C6E-99EE-6ABBE2BC0B92}"/>
</file>

<file path=customXml/itemProps4.xml><?xml version="1.0" encoding="utf-8"?>
<ds:datastoreItem xmlns:ds="http://schemas.openxmlformats.org/officeDocument/2006/customXml" ds:itemID="{9990C24C-EDC0-438B-852E-B912CB57052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PPT Presentation template - 2017</Template>
  <TotalTime>620</TotalTime>
  <Words>2232</Words>
  <Application>Microsoft Office PowerPoint</Application>
  <PresentationFormat>Widescreen</PresentationFormat>
  <Paragraphs>329</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Narrow</vt:lpstr>
      <vt:lpstr>Arial Narrow Bold</vt:lpstr>
      <vt:lpstr>Calibri</vt:lpstr>
      <vt:lpstr>Helvetica Neue Light</vt:lpstr>
      <vt:lpstr>Open Sans</vt:lpstr>
      <vt:lpstr>Wingdings</vt:lpstr>
      <vt:lpstr>Endava PPT slides</vt:lpstr>
      <vt:lpstr>USE OF XPATH IN AUTOMATION</vt:lpstr>
      <vt:lpstr>index</vt:lpstr>
      <vt:lpstr>introduction</vt:lpstr>
      <vt:lpstr>Xpath on testing automation</vt:lpstr>
      <vt:lpstr>Using XPath for locating elements in HTMl</vt:lpstr>
      <vt:lpstr>Why do we need to master many XPath syntaxes?</vt:lpstr>
      <vt:lpstr>Types of XPath</vt:lpstr>
      <vt:lpstr>What should be considered when choosing an XPath?</vt:lpstr>
      <vt:lpstr>Sample HTML code</vt:lpstr>
      <vt:lpstr>Locating elements</vt:lpstr>
      <vt:lpstr>Locating elements</vt:lpstr>
      <vt:lpstr>Locating elements</vt:lpstr>
      <vt:lpstr>Locating elements</vt:lpstr>
      <vt:lpstr>Locating family elements</vt:lpstr>
      <vt:lpstr>Locating elements relative to known element</vt:lpstr>
      <vt:lpstr>        Locating ancestors of a known  element </vt:lpstr>
      <vt:lpstr>Locating following and preceding  elements</vt:lpstr>
      <vt:lpstr>Locating following and preceding  elements</vt:lpstr>
      <vt:lpstr>Locating preceding and following  sibling</vt:lpstr>
      <vt:lpstr>Locating following and following  sibling</vt:lpstr>
      <vt:lpstr>Validating  and extracting XPath</vt:lpstr>
      <vt:lpstr>XPath or CSS</vt:lpstr>
      <vt:lpstr>Quick Reference</vt:lpstr>
      <vt:lpstr>Terminology</vt:lpstr>
      <vt:lpstr>Reference</vt:lpstr>
      <vt:lpstr>PowerPoint Presentation</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OF XPATH IN AUTOMATION</dc:title>
  <dc:creator>Adelquis Trinidad</dc:creator>
  <cp:lastModifiedBy>Adelquis Trinidad</cp:lastModifiedBy>
  <cp:revision>47</cp:revision>
  <cp:lastPrinted>2015-07-09T12:46:33Z</cp:lastPrinted>
  <dcterms:created xsi:type="dcterms:W3CDTF">2018-12-10T14:19:01Z</dcterms:created>
  <dcterms:modified xsi:type="dcterms:W3CDTF">2019-02-07T14:06:22Z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0x01010064BA3A3001B707469C2F287A08717F7C</vt:lpwstr>
  </property>
  <property fmtid="{D5CDD505-2E9C-101B-9397-08002B2CF9AE}" pid="3" name="_dlc_DocIdItemGuid">
    <vt:lpwstr>0d9ff5ae-585b-456c-a69a-ec5d3435cd27</vt:lpwstr>
  </property>
  <property fmtid="{D5CDD505-2E9C-101B-9397-08002B2CF9AE}" pid="4" name="_dlc_policyId">
    <vt:lpwstr/>
  </property>
  <property fmtid="{D5CDD505-2E9C-101B-9397-08002B2CF9AE}" pid="5" name="ItemRetentionFormula">
    <vt:lpwstr/>
  </property>
</Properties>
</file>